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57" r:id="rId3"/>
    <p:sldId id="258" r:id="rId4"/>
    <p:sldId id="340" r:id="rId5"/>
    <p:sldId id="341" r:id="rId6"/>
    <p:sldId id="261" r:id="rId7"/>
    <p:sldId id="264" r:id="rId8"/>
    <p:sldId id="342" r:id="rId9"/>
    <p:sldId id="343" r:id="rId10"/>
    <p:sldId id="269" r:id="rId11"/>
    <p:sldId id="332" r:id="rId12"/>
    <p:sldId id="333" r:id="rId13"/>
    <p:sldId id="330" r:id="rId14"/>
    <p:sldId id="334" r:id="rId15"/>
    <p:sldId id="335" r:id="rId16"/>
    <p:sldId id="336" r:id="rId17"/>
    <p:sldId id="351" r:id="rId18"/>
    <p:sldId id="352" r:id="rId19"/>
    <p:sldId id="353" r:id="rId20"/>
    <p:sldId id="354" r:id="rId21"/>
    <p:sldId id="270" r:id="rId22"/>
    <p:sldId id="271" r:id="rId23"/>
    <p:sldId id="272" r:id="rId24"/>
    <p:sldId id="273" r:id="rId25"/>
    <p:sldId id="277" r:id="rId26"/>
    <p:sldId id="275" r:id="rId27"/>
    <p:sldId id="274" r:id="rId28"/>
    <p:sldId id="276" r:id="rId29"/>
    <p:sldId id="326" r:id="rId30"/>
    <p:sldId id="327" r:id="rId31"/>
    <p:sldId id="328" r:id="rId32"/>
    <p:sldId id="329" r:id="rId33"/>
    <p:sldId id="344" r:id="rId34"/>
    <p:sldId id="281" r:id="rId35"/>
    <p:sldId id="279" r:id="rId36"/>
    <p:sldId id="280" r:id="rId37"/>
    <p:sldId id="282" r:id="rId38"/>
    <p:sldId id="283" r:id="rId39"/>
    <p:sldId id="284" r:id="rId40"/>
    <p:sldId id="285" r:id="rId41"/>
    <p:sldId id="286" r:id="rId42"/>
    <p:sldId id="287" r:id="rId43"/>
    <p:sldId id="288" r:id="rId44"/>
    <p:sldId id="289" r:id="rId45"/>
    <p:sldId id="290" r:id="rId46"/>
    <p:sldId id="291" r:id="rId47"/>
    <p:sldId id="292" r:id="rId48"/>
    <p:sldId id="298" r:id="rId49"/>
    <p:sldId id="300" r:id="rId50"/>
    <p:sldId id="301" r:id="rId51"/>
    <p:sldId id="302" r:id="rId52"/>
    <p:sldId id="303" r:id="rId53"/>
    <p:sldId id="304" r:id="rId54"/>
    <p:sldId id="305" r:id="rId55"/>
    <p:sldId id="306" r:id="rId56"/>
    <p:sldId id="308" r:id="rId57"/>
    <p:sldId id="309" r:id="rId58"/>
    <p:sldId id="310" r:id="rId59"/>
    <p:sldId id="311" r:id="rId60"/>
    <p:sldId id="312" r:id="rId61"/>
    <p:sldId id="315" r:id="rId62"/>
    <p:sldId id="316" r:id="rId63"/>
    <p:sldId id="317" r:id="rId64"/>
    <p:sldId id="319" r:id="rId65"/>
    <p:sldId id="318" r:id="rId66"/>
    <p:sldId id="321" r:id="rId67"/>
    <p:sldId id="322" r:id="rId68"/>
    <p:sldId id="325" r:id="rId69"/>
    <p:sldId id="345" r:id="rId70"/>
    <p:sldId id="346" r:id="rId71"/>
    <p:sldId id="338" r:id="rId72"/>
    <p:sldId id="339" r:id="rId73"/>
    <p:sldId id="324" r:id="rId74"/>
    <p:sldId id="323" r:id="rId7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293"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C00577E-E342-43DE-A6F2-AC7BA1E8D481}" type="datetimeFigureOut">
              <a:rPr lang="en-US" smtClean="0"/>
              <a:pPr/>
              <a:t>2/11/2013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5C4F9D0-A126-40F6-96C0-3F052F5443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EFC262D-AB6F-4724-A96F-E19120EE230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FC262D-AB6F-4724-A96F-E19120EE23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EFC262D-AB6F-4724-A96F-E19120EE230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mp; Image">
    <p:spTree>
      <p:nvGrpSpPr>
        <p:cNvPr id="1" name=""/>
        <p:cNvGrpSpPr/>
        <p:nvPr/>
      </p:nvGrpSpPr>
      <p:grpSpPr>
        <a:xfrm>
          <a:off x="0" y="0"/>
          <a:ext cx="0" cy="0"/>
          <a:chOff x="0" y="0"/>
          <a:chExt cx="0" cy="0"/>
        </a:xfrm>
      </p:grpSpPr>
      <p:sp>
        <p:nvSpPr>
          <p:cNvPr id="3" name="Title 1"/>
          <p:cNvSpPr>
            <a:spLocks noGrp="1"/>
          </p:cNvSpPr>
          <p:nvPr>
            <p:ph type="title"/>
          </p:nvPr>
        </p:nvSpPr>
        <p:spPr>
          <a:xfrm>
            <a:off x="457200" y="384048"/>
            <a:ext cx="8229600" cy="661794"/>
          </a:xfrm>
        </p:spPr>
        <p:txBody>
          <a:bodyPr/>
          <a:lstStyle/>
          <a:p>
            <a:r>
              <a:rPr lang="en-US" smtClean="0"/>
              <a:t>Click to edit Master title style</a:t>
            </a:r>
            <a:endParaRPr lang="en-US"/>
          </a:p>
        </p:txBody>
      </p:sp>
      <p:sp>
        <p:nvSpPr>
          <p:cNvPr id="4" name="Content Placeholder 2"/>
          <p:cNvSpPr>
            <a:spLocks noGrp="1"/>
          </p:cNvSpPr>
          <p:nvPr>
            <p:ph idx="1"/>
          </p:nvPr>
        </p:nvSpPr>
        <p:spPr>
          <a:xfrm>
            <a:off x="457200" y="1234440"/>
            <a:ext cx="4595975" cy="4736118"/>
          </a:xfrm>
        </p:spPr>
        <p:txBody>
          <a:bodyPr/>
          <a:lstStyle>
            <a:lvl2pPr>
              <a:buFont typeface="Wingdings" pitchFamily="2" charset="2"/>
              <a:buChar char="Ø"/>
              <a:defRPr baseline="0"/>
            </a:lvl2pPr>
            <a:lvl3pPr>
              <a:buFont typeface="Wingdings" pitchFamily="2" charset="2"/>
              <a:buChar char="Ø"/>
              <a:defRPr>
                <a:solidFill>
                  <a:srgbClr val="53626F"/>
                </a:solidFill>
              </a:defRPr>
            </a:lvl3pPr>
            <a:lvl4pPr marL="548640">
              <a:buFont typeface="Arial" pitchFamily="34" charset="0"/>
              <a:buChar char="•"/>
              <a:defRPr sz="1600" b="0" baseline="0">
                <a:solidFill>
                  <a:srgbClr val="53626F"/>
                </a:solidFill>
              </a:defRPr>
            </a:lvl4pPr>
            <a:lvl5pPr marL="822960">
              <a:spcBef>
                <a:spcPts val="600"/>
              </a:spcBef>
              <a:buFont typeface="Arial" pitchFamily="34" charset="0"/>
              <a:buChar char="&gt;"/>
              <a:defRPr sz="1500" b="0">
                <a:solidFill>
                  <a:srgbClr val="53626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EFC262D-AB6F-4724-A96F-E19120EE230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EFC262D-AB6F-4724-A96F-E19120EE230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03633E8-D1D5-4617-9C4E-CCB12455DF9B}" type="datetimeFigureOut">
              <a:rPr lang="en-US" smtClean="0"/>
              <a:pPr/>
              <a:t>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FC262D-AB6F-4724-A96F-E19120EE230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EFC262D-AB6F-4724-A96F-E19120EE230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EFC262D-AB6F-4724-A96F-E19120EE23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EFC262D-AB6F-4724-A96F-E19120EE23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EFC262D-AB6F-4724-A96F-E19120EE230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803633E8-D1D5-4617-9C4E-CCB12455DF9B}" type="datetimeFigureOut">
              <a:rPr lang="en-US" smtClean="0"/>
              <a:pPr/>
              <a:t>2/11/2013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EFC262D-AB6F-4724-A96F-E19120EE230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803633E8-D1D5-4617-9C4E-CCB12455DF9B}" type="datetimeFigureOut">
              <a:rPr lang="en-US" smtClean="0"/>
              <a:pPr/>
              <a:t>2/11/2013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03633E8-D1D5-4617-9C4E-CCB12455DF9B}" type="datetimeFigureOut">
              <a:rPr lang="en-US" smtClean="0"/>
              <a:pPr/>
              <a:t>2/11/2013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EFC262D-AB6F-4724-A96F-E19120EE230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mailto:Christopher@gassmanpa.com" TargetMode="External"/><Relationship Id="rId2" Type="http://schemas.openxmlformats.org/officeDocument/2006/relationships/hyperlink" Target="mailto:Ken@gassmanp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Monday, February 11, 2013</a:t>
            </a:r>
          </a:p>
          <a:p>
            <a:r>
              <a:rPr lang="en-US" dirty="0" smtClean="0"/>
              <a:t>5:00 p.m.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ctrTitle"/>
          </p:nvPr>
        </p:nvSpPr>
        <p:spPr>
          <a:xfrm>
            <a:off x="685800" y="228600"/>
            <a:ext cx="7772400" cy="1905000"/>
          </a:xfrm>
        </p:spPr>
        <p:txBody>
          <a:bodyPr>
            <a:normAutofit fontScale="90000"/>
          </a:bodyPr>
          <a:lstStyle/>
          <a:p>
            <a:r>
              <a:rPr lang="en-US" sz="2000" dirty="0" smtClean="0">
                <a:solidFill>
                  <a:schemeClr val="tx1"/>
                </a:solidFill>
              </a:rPr>
              <a:t>GASSMAN LAW ASSOCIATES, P.A.</a:t>
            </a:r>
            <a:br>
              <a:rPr lang="en-US" sz="2000" dirty="0" smtClean="0">
                <a:solidFill>
                  <a:schemeClr val="tx1"/>
                </a:solidFill>
              </a:rPr>
            </a:br>
            <a:r>
              <a:rPr lang="en-US" sz="2000" i="1" dirty="0" smtClean="0">
                <a:solidFill>
                  <a:schemeClr val="tx1"/>
                </a:solidFill>
              </a:rPr>
              <a:t>presents</a:t>
            </a:r>
            <a:r>
              <a:rPr lang="en-US" sz="2400" i="1" dirty="0" smtClean="0">
                <a:solidFill>
                  <a:schemeClr val="tx1"/>
                </a:solidFill>
              </a:rPr>
              <a:t/>
            </a:r>
            <a:br>
              <a:rPr lang="en-US" sz="2400" i="1" dirty="0" smtClean="0">
                <a:solidFill>
                  <a:schemeClr val="tx1"/>
                </a:solidFill>
              </a:rPr>
            </a:br>
            <a:r>
              <a:rPr lang="en-US" sz="1200" i="1" dirty="0" smtClean="0">
                <a:solidFill>
                  <a:schemeClr val="tx1"/>
                </a:solidFill>
              </a:rPr>
              <a:t> </a:t>
            </a:r>
            <a:r>
              <a:rPr lang="en-US" sz="2400" i="1" dirty="0" smtClean="0">
                <a:solidFill>
                  <a:schemeClr val="tx1"/>
                </a:solidFill>
              </a:rPr>
              <a:t/>
            </a:r>
            <a:br>
              <a:rPr lang="en-US" sz="2400" i="1" dirty="0" smtClean="0">
                <a:solidFill>
                  <a:schemeClr val="tx1"/>
                </a:solidFill>
              </a:rPr>
            </a:br>
            <a:r>
              <a:rPr lang="en-US" sz="4400" dirty="0" smtClean="0">
                <a:solidFill>
                  <a:schemeClr val="accent6"/>
                </a:solidFill>
              </a:rPr>
              <a:t>The Physicians Guide to the </a:t>
            </a:r>
            <a:br>
              <a:rPr lang="en-US" sz="4400" dirty="0" smtClean="0">
                <a:solidFill>
                  <a:schemeClr val="accent6"/>
                </a:solidFill>
              </a:rPr>
            </a:br>
            <a:r>
              <a:rPr lang="en-US" sz="4400" dirty="0" smtClean="0">
                <a:solidFill>
                  <a:schemeClr val="accent6"/>
                </a:solidFill>
              </a:rPr>
              <a:t>2013 Tax Laws</a:t>
            </a:r>
            <a:endParaRPr lang="en-US" sz="2400" dirty="0">
              <a:solidFill>
                <a:schemeClr val="accent6"/>
              </a:solidFill>
            </a:endParaRPr>
          </a:p>
        </p:txBody>
      </p:sp>
      <p:sp>
        <p:nvSpPr>
          <p:cNvPr id="5" name="Subtitle 2"/>
          <p:cNvSpPr txBox="1">
            <a:spLocks/>
          </p:cNvSpPr>
          <p:nvPr/>
        </p:nvSpPr>
        <p:spPr>
          <a:xfrm>
            <a:off x="0" y="5791200"/>
            <a:ext cx="9144000" cy="10668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cap="all" spc="250" normalizeH="0" baseline="0" noProof="0" dirty="0" smtClean="0">
                <a:ln>
                  <a:noFill/>
                </a:ln>
                <a:solidFill>
                  <a:schemeClr val="tx2"/>
                </a:solidFill>
                <a:effectLst/>
                <a:uLnTx/>
                <a:uFillTx/>
                <a:latin typeface="+mn-lt"/>
                <a:ea typeface="+mn-ea"/>
                <a:cs typeface="+mn-cs"/>
              </a:rPr>
              <a:t>Alan S. Gassman, J.D., LL.M.</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1600" b="1" cap="all" spc="250" dirty="0" smtClean="0">
                <a:solidFill>
                  <a:schemeClr val="tx2"/>
                </a:solidFill>
              </a:rPr>
              <a:t>agassman@gassmanpa.com</a:t>
            </a: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p:txBody>
      </p:sp>
      <p:pic>
        <p:nvPicPr>
          <p:cNvPr id="7" name="Picture 6" descr="6-13-11 037.JPG"/>
          <p:cNvPicPr>
            <a:picLocks noChangeAspect="1"/>
          </p:cNvPicPr>
          <p:nvPr/>
        </p:nvPicPr>
        <p:blipFill>
          <a:blip r:embed="rId2" cstate="print"/>
          <a:stretch>
            <a:fillRect/>
          </a:stretch>
        </p:blipFill>
        <p:spPr>
          <a:xfrm>
            <a:off x="5029200" y="3505200"/>
            <a:ext cx="1543050" cy="2057400"/>
          </a:xfrm>
          <a:prstGeom prst="rect">
            <a:avLst/>
          </a:prstGeom>
        </p:spPr>
      </p:pic>
      <p:pic>
        <p:nvPicPr>
          <p:cNvPr id="8" name="Picture 2" descr=" "/>
          <p:cNvPicPr>
            <a:picLocks noChangeAspect="1" noChangeArrowheads="1"/>
          </p:cNvPicPr>
          <p:nvPr/>
        </p:nvPicPr>
        <p:blipFill>
          <a:blip r:embed="rId3" cstate="print"/>
          <a:srcRect/>
          <a:stretch>
            <a:fillRect/>
          </a:stretch>
        </p:blipFill>
        <p:spPr bwMode="auto">
          <a:xfrm>
            <a:off x="1143000" y="3276600"/>
            <a:ext cx="3733800" cy="26050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en-US" sz="1600" b="1" dirty="0">
                <a:solidFill>
                  <a:schemeClr val="accent3">
                    <a:shade val="75000"/>
                  </a:schemeClr>
                </a:solidFill>
                <a:latin typeface="+mj-lt"/>
                <a:ea typeface="+mj-ea"/>
                <a:cs typeface="+mj-cs"/>
              </a:rPr>
              <a:t>2.38% Medicare Tax</a:t>
            </a:r>
          </a:p>
          <a:p>
            <a:pPr algn="ctr"/>
            <a:r>
              <a:rPr lang="en-US" sz="1600" b="1" dirty="0">
                <a:solidFill>
                  <a:schemeClr val="accent3">
                    <a:shade val="75000"/>
                  </a:schemeClr>
                </a:solidFill>
                <a:latin typeface="+mj-lt"/>
                <a:ea typeface="+mj-ea"/>
                <a:cs typeface="+mj-cs"/>
              </a:rPr>
              <a:t>2013 Tax Increases  Individuals</a:t>
            </a:r>
          </a:p>
        </p:txBody>
      </p:sp>
      <p:graphicFrame>
        <p:nvGraphicFramePr>
          <p:cNvPr id="3" name="Table 2"/>
          <p:cNvGraphicFramePr>
            <a:graphicFrameLocks noGrp="1"/>
          </p:cNvGraphicFramePr>
          <p:nvPr/>
        </p:nvGraphicFramePr>
        <p:xfrm>
          <a:off x="152400" y="685800"/>
          <a:ext cx="8839200" cy="5684520"/>
        </p:xfrm>
        <a:graphic>
          <a:graphicData uri="http://schemas.openxmlformats.org/drawingml/2006/table">
            <a:tbl>
              <a:tblPr firstRow="1" bandRow="1">
                <a:tableStyleId>{5940675A-B579-460E-94D1-54222C63F5DA}</a:tableStyleId>
              </a:tblPr>
              <a:tblGrid>
                <a:gridCol w="2946400"/>
                <a:gridCol w="2946400"/>
                <a:gridCol w="2946400"/>
              </a:tblGrid>
              <a:tr h="370840">
                <a:tc>
                  <a:txBody>
                    <a:bodyPr/>
                    <a:lstStyle/>
                    <a:p>
                      <a:pPr algn="ctr"/>
                      <a:r>
                        <a:rPr lang="en-US" dirty="0" smtClean="0"/>
                        <a:t>Type of Income</a:t>
                      </a:r>
                      <a:endParaRPr lang="en-US" dirty="0"/>
                    </a:p>
                  </a:txBody>
                  <a:tcPr/>
                </a:tc>
                <a:tc gridSpan="2">
                  <a:txBody>
                    <a:bodyPr/>
                    <a:lstStyle/>
                    <a:p>
                      <a:pPr algn="ctr"/>
                      <a:r>
                        <a:rPr lang="en-US" dirty="0" smtClean="0"/>
                        <a:t>Subject to the 3.8% Tax?</a:t>
                      </a:r>
                      <a:endParaRPr lang="en-US" dirty="0"/>
                    </a:p>
                  </a:txBody>
                  <a:tcPr/>
                </a:tc>
                <a:tc hMerge="1">
                  <a:txBody>
                    <a:bodyPr/>
                    <a:lstStyle/>
                    <a:p>
                      <a:pPr algn="ctr"/>
                      <a:endParaRPr lang="en-US" dirty="0"/>
                    </a:p>
                  </a:txBody>
                  <a:tcPr/>
                </a:tc>
              </a:tr>
              <a:tr h="370840">
                <a:tc>
                  <a:txBody>
                    <a:bodyPr/>
                    <a:lstStyle/>
                    <a:p>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r>
              <a:tr h="370840">
                <a:tc>
                  <a:txBody>
                    <a:bodyPr/>
                    <a:lstStyle/>
                    <a:p>
                      <a:r>
                        <a:rPr lang="en-US" sz="1050" dirty="0" smtClean="0">
                          <a:latin typeface="Times New Roman" pitchFamily="18" charset="0"/>
                          <a:cs typeface="Times New Roman" pitchFamily="18" charset="0"/>
                        </a:rPr>
                        <a:t>Interest and Dividends</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Net Capital Gains</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Royalties and Net Rental Income</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Installment Sales Proceeds</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Gain from the sale of personal</a:t>
                      </a:r>
                      <a:r>
                        <a:rPr lang="en-US" sz="1050" baseline="0" dirty="0" smtClean="0">
                          <a:latin typeface="Times New Roman" pitchFamily="18" charset="0"/>
                          <a:cs typeface="Times New Roman" pitchFamily="18" charset="0"/>
                        </a:rPr>
                        <a:t> residence in excess of the IRC § 121 exclusion</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Passive</a:t>
                      </a:r>
                      <a:r>
                        <a:rPr lang="en-US" sz="1050" baseline="0" dirty="0" smtClean="0">
                          <a:latin typeface="Times New Roman" pitchFamily="18" charset="0"/>
                          <a:cs typeface="Times New Roman" pitchFamily="18" charset="0"/>
                        </a:rPr>
                        <a:t> Income from S Corporations</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Passive Activity Income</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Income from a trade or business that trades</a:t>
                      </a:r>
                      <a:r>
                        <a:rPr lang="en-US" sz="1050" baseline="0" dirty="0" smtClean="0">
                          <a:latin typeface="Times New Roman" pitchFamily="18" charset="0"/>
                          <a:cs typeface="Times New Roman" pitchFamily="18" charset="0"/>
                        </a:rPr>
                        <a:t> in financial instruments or commodities (hedge fund)</a:t>
                      </a: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Active income from S corporations</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Wages</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Income from qualified</a:t>
                      </a:r>
                      <a:r>
                        <a:rPr lang="en-US" sz="1050" baseline="0" dirty="0" smtClean="0">
                          <a:latin typeface="Times New Roman" pitchFamily="18" charset="0"/>
                          <a:cs typeface="Times New Roman" pitchFamily="18" charset="0"/>
                        </a:rPr>
                        <a:t> pension, profit-sharing plan and stock bonus plans</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Social Security Income</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r>
              <a:tr h="370840">
                <a:tc>
                  <a:txBody>
                    <a:bodyPr/>
                    <a:lstStyle/>
                    <a:p>
                      <a:r>
                        <a:rPr lang="en-US" sz="1050" dirty="0" smtClean="0">
                          <a:latin typeface="Times New Roman" pitchFamily="18" charset="0"/>
                          <a:cs typeface="Times New Roman" pitchFamily="18" charset="0"/>
                        </a:rPr>
                        <a:t>Tax exempt interest</a:t>
                      </a:r>
                      <a:endParaRPr lang="en-US" sz="1050" dirty="0">
                        <a:latin typeface="Times New Roman" pitchFamily="18" charset="0"/>
                        <a:cs typeface="Times New Roman" pitchFamily="18" charset="0"/>
                      </a:endParaRPr>
                    </a:p>
                  </a:txBody>
                  <a:tcPr/>
                </a:tc>
                <a:tc>
                  <a:txBody>
                    <a:bodyPr/>
                    <a:lstStyle/>
                    <a:p>
                      <a:pPr algn="ctr"/>
                      <a:endParaRPr lang="en-US" sz="1050" dirty="0">
                        <a:latin typeface="Times New Roman" pitchFamily="18" charset="0"/>
                        <a:cs typeface="Times New Roman" pitchFamily="18" charset="0"/>
                      </a:endParaRPr>
                    </a:p>
                  </a:txBody>
                  <a:tcPr/>
                </a:tc>
                <a:tc>
                  <a:txBody>
                    <a:bodyPr/>
                    <a:lstStyle/>
                    <a:p>
                      <a:pPr algn="ctr"/>
                      <a:r>
                        <a:rPr lang="en-US" sz="1050" dirty="0" smtClean="0">
                          <a:latin typeface="Times New Roman" pitchFamily="18" charset="0"/>
                          <a:cs typeface="Times New Roman" pitchFamily="18" charset="0"/>
                        </a:rPr>
                        <a:t>X</a:t>
                      </a:r>
                      <a:endParaRPr lang="en-US" sz="1050" dirty="0">
                        <a:latin typeface="Times New Roman" pitchFamily="18" charset="0"/>
                        <a:cs typeface="Times New Roman" pitchFamily="18" charset="0"/>
                      </a:endParaRPr>
                    </a:p>
                  </a:txBody>
                  <a:tcPr/>
                </a:tc>
              </a:tr>
            </a:tbl>
          </a:graphicData>
        </a:graphic>
      </p:graphicFrame>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10</a:t>
            </a:fld>
            <a:endParaRPr lang="en-US" dirty="0"/>
          </a:p>
        </p:txBody>
      </p:sp>
      <p:sp>
        <p:nvSpPr>
          <p:cNvPr id="6" name="TextBox 5"/>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457200"/>
          <a:ext cx="8839200" cy="6108668"/>
        </p:xfrm>
        <a:graphic>
          <a:graphicData uri="http://schemas.openxmlformats.org/drawingml/2006/table">
            <a:tbl>
              <a:tblPr firstRow="1" bandRow="1">
                <a:tableStyleId>{F5AB1C69-6EDB-4FF4-983F-18BD219EF322}</a:tableStyleId>
              </a:tblPr>
              <a:tblGrid>
                <a:gridCol w="2209800"/>
                <a:gridCol w="2209800"/>
                <a:gridCol w="2209800"/>
                <a:gridCol w="2209800"/>
              </a:tblGrid>
              <a:tr h="334637">
                <a:tc>
                  <a:txBody>
                    <a:bodyPr/>
                    <a:lstStyle/>
                    <a:p>
                      <a:r>
                        <a:rPr lang="en-US" sz="1100" dirty="0" smtClean="0"/>
                        <a:t>DEDUCTION/CREDIT</a:t>
                      </a:r>
                      <a:endParaRPr lang="en-US" sz="1100" dirty="0"/>
                    </a:p>
                  </a:txBody>
                  <a:tcPr/>
                </a:tc>
                <a:tc>
                  <a:txBody>
                    <a:bodyPr/>
                    <a:lstStyle/>
                    <a:p>
                      <a:r>
                        <a:rPr lang="en-US" sz="1100" dirty="0" smtClean="0"/>
                        <a:t>AGI PHASE OUT</a:t>
                      </a:r>
                      <a:endParaRPr lang="en-US" sz="1100" dirty="0"/>
                    </a:p>
                  </a:txBody>
                  <a:tcPr/>
                </a:tc>
                <a:tc>
                  <a:txBody>
                    <a:bodyPr/>
                    <a:lstStyle/>
                    <a:p>
                      <a:r>
                        <a:rPr lang="en-US" sz="1100" dirty="0" smtClean="0"/>
                        <a:t>AVAILABLE</a:t>
                      </a:r>
                      <a:r>
                        <a:rPr lang="en-US" sz="1100" baseline="0" dirty="0" smtClean="0"/>
                        <a:t> IN 2012?</a:t>
                      </a:r>
                      <a:endParaRPr lang="en-US" sz="1100" dirty="0"/>
                    </a:p>
                  </a:txBody>
                  <a:tcPr/>
                </a:tc>
                <a:tc>
                  <a:txBody>
                    <a:bodyPr/>
                    <a:lstStyle/>
                    <a:p>
                      <a:r>
                        <a:rPr lang="en-US" sz="1100" dirty="0" smtClean="0"/>
                        <a:t>AVAILABLE</a:t>
                      </a:r>
                      <a:r>
                        <a:rPr lang="en-US" sz="1100" baseline="0" dirty="0" smtClean="0"/>
                        <a:t> IN 2013?</a:t>
                      </a:r>
                      <a:endParaRPr lang="en-US" sz="1100" dirty="0"/>
                    </a:p>
                  </a:txBody>
                  <a:tcPr/>
                </a:tc>
              </a:tr>
              <a:tr h="405137">
                <a:tc>
                  <a:txBody>
                    <a:bodyPr/>
                    <a:lstStyle/>
                    <a:p>
                      <a:r>
                        <a:rPr lang="en-US" sz="1100" dirty="0" smtClean="0"/>
                        <a:t>Elimination of Itemized</a:t>
                      </a:r>
                      <a:r>
                        <a:rPr lang="en-US" sz="1100" baseline="0" dirty="0" smtClean="0"/>
                        <a:t> Deduction Limit</a:t>
                      </a:r>
                      <a:endParaRPr lang="en-US" sz="1100" dirty="0"/>
                    </a:p>
                  </a:txBody>
                  <a:tcPr/>
                </a:tc>
                <a:tc>
                  <a:txBody>
                    <a:bodyPr/>
                    <a:lstStyle/>
                    <a:p>
                      <a:r>
                        <a:rPr lang="en-US" sz="1100" dirty="0" smtClean="0"/>
                        <a:t>$250,000 for single filers</a:t>
                      </a:r>
                    </a:p>
                    <a:p>
                      <a:r>
                        <a:rPr lang="en-US" sz="1100" dirty="0" smtClean="0"/>
                        <a:t>$300,000</a:t>
                      </a:r>
                      <a:r>
                        <a:rPr lang="en-US" sz="1100" baseline="0" dirty="0" smtClean="0"/>
                        <a:t> for joint filers</a:t>
                      </a:r>
                      <a:endParaRPr lang="en-US" sz="1100" dirty="0"/>
                    </a:p>
                  </a:txBody>
                  <a:tcPr/>
                </a:tc>
                <a:tc>
                  <a:txBody>
                    <a:bodyPr/>
                    <a:lstStyle/>
                    <a:p>
                      <a:r>
                        <a:rPr lang="en-US" sz="1100" dirty="0" smtClean="0"/>
                        <a:t>YES</a:t>
                      </a:r>
                      <a:endParaRPr lang="en-US" sz="1100" dirty="0"/>
                    </a:p>
                  </a:txBody>
                  <a:tcPr/>
                </a:tc>
                <a:tc>
                  <a:txBody>
                    <a:bodyPr/>
                    <a:lstStyle/>
                    <a:p>
                      <a:r>
                        <a:rPr lang="en-US" sz="1100" dirty="0" smtClean="0"/>
                        <a:t>NO</a:t>
                      </a:r>
                    </a:p>
                    <a:p>
                      <a:r>
                        <a:rPr lang="en-US" sz="1100" dirty="0" smtClean="0"/>
                        <a:t>Reduction</a:t>
                      </a:r>
                      <a:r>
                        <a:rPr lang="en-US" sz="1100" baseline="0" dirty="0" smtClean="0"/>
                        <a:t> of itemized deductions is required.</a:t>
                      </a:r>
                      <a:endParaRPr lang="en-US" sz="1100" dirty="0"/>
                    </a:p>
                  </a:txBody>
                  <a:tcPr/>
                </a:tc>
              </a:tr>
              <a:tr h="405137">
                <a:tc>
                  <a:txBody>
                    <a:bodyPr/>
                    <a:lstStyle/>
                    <a:p>
                      <a:r>
                        <a:rPr lang="en-US" sz="1100" dirty="0" smtClean="0"/>
                        <a:t>State and local sales tax deduction</a:t>
                      </a:r>
                      <a:endParaRPr lang="en-US" sz="1100" dirty="0"/>
                    </a:p>
                  </a:txBody>
                  <a:tcPr/>
                </a:tc>
                <a:tc>
                  <a:txBody>
                    <a:bodyPr/>
                    <a:lstStyle/>
                    <a:p>
                      <a:r>
                        <a:rPr lang="en-US" sz="1100" dirty="0" smtClean="0"/>
                        <a:t>$125,000</a:t>
                      </a:r>
                      <a:r>
                        <a:rPr lang="en-US" sz="1100" baseline="0" dirty="0" smtClean="0"/>
                        <a:t> for single filers</a:t>
                      </a:r>
                    </a:p>
                    <a:p>
                      <a:r>
                        <a:rPr lang="en-US" sz="1100" baseline="0" dirty="0" smtClean="0"/>
                        <a:t>$250,000 for joint filers</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tr>
              <a:tr h="405137">
                <a:tc>
                  <a:txBody>
                    <a:bodyPr/>
                    <a:lstStyle/>
                    <a:p>
                      <a:r>
                        <a:rPr lang="en-US" sz="1100" dirty="0" smtClean="0"/>
                        <a:t>Mortgage insurance premium</a:t>
                      </a:r>
                      <a:r>
                        <a:rPr lang="en-US" sz="1100" baseline="0" dirty="0" smtClean="0"/>
                        <a:t> deduction</a:t>
                      </a:r>
                      <a:endParaRPr lang="en-US" sz="1100" dirty="0"/>
                    </a:p>
                  </a:txBody>
                  <a:tcPr/>
                </a:tc>
                <a:tc>
                  <a:txBody>
                    <a:bodyPr/>
                    <a:lstStyle/>
                    <a:p>
                      <a:r>
                        <a:rPr lang="en-US" sz="1100" dirty="0" smtClean="0"/>
                        <a:t>$54,500 for single filers</a:t>
                      </a:r>
                    </a:p>
                    <a:p>
                      <a:r>
                        <a:rPr lang="en-US" sz="1100" dirty="0" smtClean="0"/>
                        <a:t>$109,000</a:t>
                      </a:r>
                      <a:r>
                        <a:rPr lang="en-US" sz="1100" baseline="0" dirty="0" smtClean="0"/>
                        <a:t> for joint filers</a:t>
                      </a:r>
                      <a:endParaRPr lang="en-US" sz="1100" dirty="0"/>
                    </a:p>
                  </a:txBody>
                  <a:tcPr/>
                </a:tc>
                <a:tc>
                  <a:txBody>
                    <a:bodyPr/>
                    <a:lstStyle/>
                    <a:p>
                      <a:r>
                        <a:rPr lang="en-US" sz="1100" dirty="0" smtClean="0"/>
                        <a:t>YES; extended to December 31, 2013</a:t>
                      </a:r>
                      <a:endParaRPr lang="en-US" sz="1100" dirty="0"/>
                    </a:p>
                  </a:txBody>
                  <a:tcPr/>
                </a:tc>
                <a:tc>
                  <a:txBody>
                    <a:bodyPr/>
                    <a:lstStyle/>
                    <a:p>
                      <a:r>
                        <a:rPr lang="en-US" sz="1100" dirty="0" smtClean="0"/>
                        <a:t>YES; extended</a:t>
                      </a:r>
                      <a:r>
                        <a:rPr lang="en-US" sz="1100" baseline="0" dirty="0" smtClean="0"/>
                        <a:t> to December 31, 2013</a:t>
                      </a:r>
                      <a:endParaRPr lang="en-US" sz="1100" dirty="0"/>
                    </a:p>
                  </a:txBody>
                  <a:tcPr/>
                </a:tc>
              </a:tr>
              <a:tr h="405137">
                <a:tc>
                  <a:txBody>
                    <a:bodyPr/>
                    <a:lstStyle/>
                    <a:p>
                      <a:r>
                        <a:rPr lang="en-US" sz="1100" dirty="0" smtClean="0"/>
                        <a:t>Tuition and fees</a:t>
                      </a:r>
                      <a:r>
                        <a:rPr lang="en-US" sz="1100" baseline="0" dirty="0" smtClean="0"/>
                        <a:t> deduction</a:t>
                      </a:r>
                      <a:endParaRPr lang="en-US" sz="1100" dirty="0"/>
                    </a:p>
                  </a:txBody>
                  <a:tcPr/>
                </a:tc>
                <a:tc>
                  <a:txBody>
                    <a:bodyPr/>
                    <a:lstStyle/>
                    <a:p>
                      <a:r>
                        <a:rPr lang="en-US" sz="1100" dirty="0" smtClean="0"/>
                        <a:t>$80,000 for single filers</a:t>
                      </a:r>
                    </a:p>
                    <a:p>
                      <a:r>
                        <a:rPr lang="en-US" sz="1100" dirty="0" smtClean="0"/>
                        <a:t>$160,000 for joint filers</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tr>
              <a:tr h="405137">
                <a:tc>
                  <a:txBody>
                    <a:bodyPr/>
                    <a:lstStyle/>
                    <a:p>
                      <a:r>
                        <a:rPr lang="en-US" sz="1100" dirty="0" smtClean="0"/>
                        <a:t>Deduction for IRA contribution up to $100,000 to</a:t>
                      </a:r>
                      <a:r>
                        <a:rPr lang="en-US" sz="1100" baseline="0" dirty="0" smtClean="0"/>
                        <a:t> charity</a:t>
                      </a:r>
                      <a:endParaRPr lang="en-US" sz="1100" dirty="0"/>
                    </a:p>
                  </a:txBody>
                  <a:tcPr/>
                </a:tc>
                <a:tc>
                  <a:txBody>
                    <a:bodyPr/>
                    <a:lstStyle/>
                    <a:p>
                      <a:r>
                        <a:rPr lang="en-US" sz="1100" dirty="0" smtClean="0"/>
                        <a:t>N/A</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tr>
              <a:tr h="334637">
                <a:tc>
                  <a:txBody>
                    <a:bodyPr/>
                    <a:lstStyle/>
                    <a:p>
                      <a:r>
                        <a:rPr lang="en-US" sz="1100" dirty="0" smtClean="0"/>
                        <a:t>Teacher’s supplies</a:t>
                      </a:r>
                      <a:r>
                        <a:rPr lang="en-US" sz="1100" baseline="0" dirty="0" smtClean="0"/>
                        <a:t> deduction</a:t>
                      </a:r>
                      <a:endParaRPr lang="en-US" sz="1100" dirty="0"/>
                    </a:p>
                  </a:txBody>
                  <a:tcPr/>
                </a:tc>
                <a:tc>
                  <a:txBody>
                    <a:bodyPr/>
                    <a:lstStyle/>
                    <a:p>
                      <a:r>
                        <a:rPr lang="en-US" sz="1100" dirty="0" smtClean="0"/>
                        <a:t>N/A</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tr>
              <a:tr h="723459">
                <a:tc>
                  <a:txBody>
                    <a:bodyPr/>
                    <a:lstStyle/>
                    <a:p>
                      <a:r>
                        <a:rPr lang="en-US" sz="1100" dirty="0" smtClean="0"/>
                        <a:t>AMT Patch</a:t>
                      </a:r>
                      <a:endParaRPr lang="en-US" sz="1100" dirty="0"/>
                    </a:p>
                  </a:txBody>
                  <a:tcPr/>
                </a:tc>
                <a:tc>
                  <a:txBody>
                    <a:bodyPr/>
                    <a:lstStyle/>
                    <a:p>
                      <a:r>
                        <a:rPr lang="en-US" sz="1100" dirty="0" smtClean="0"/>
                        <a:t>See Chart Below for AMTI </a:t>
                      </a:r>
                      <a:r>
                        <a:rPr lang="en-US" sz="1100" dirty="0" err="1" smtClean="0"/>
                        <a:t>Phaseout</a:t>
                      </a:r>
                      <a:r>
                        <a:rPr lang="en-US" sz="1100" baseline="0" dirty="0" smtClean="0"/>
                        <a:t> of AMT Exemption</a:t>
                      </a:r>
                      <a:endParaRPr lang="en-US" sz="1100" dirty="0"/>
                    </a:p>
                  </a:txBody>
                  <a:tcPr/>
                </a:tc>
                <a:tc>
                  <a:txBody>
                    <a:bodyPr/>
                    <a:lstStyle/>
                    <a:p>
                      <a:r>
                        <a:rPr lang="en-US" sz="1100" dirty="0" smtClean="0"/>
                        <a:t>YES</a:t>
                      </a:r>
                    </a:p>
                    <a:p>
                      <a:r>
                        <a:rPr lang="en-US" sz="1100" dirty="0" smtClean="0"/>
                        <a:t>$50,600 for single filers</a:t>
                      </a:r>
                    </a:p>
                    <a:p>
                      <a:endParaRPr lang="en-US" sz="1100" dirty="0" smtClean="0"/>
                    </a:p>
                    <a:p>
                      <a:r>
                        <a:rPr lang="en-US" sz="1100" dirty="0" smtClean="0"/>
                        <a:t>$78,750 for married joint filers</a:t>
                      </a:r>
                      <a:endParaRPr lang="en-US" sz="1100" dirty="0"/>
                    </a:p>
                  </a:txBody>
                  <a:tcPr/>
                </a:tc>
                <a:tc>
                  <a:txBody>
                    <a:bodyPr/>
                    <a:lstStyle/>
                    <a:p>
                      <a:r>
                        <a:rPr lang="en-US" sz="1100" dirty="0" smtClean="0"/>
                        <a:t>YES</a:t>
                      </a:r>
                    </a:p>
                    <a:p>
                      <a:r>
                        <a:rPr lang="en-US" sz="1100" dirty="0" smtClean="0"/>
                        <a:t>$51,900</a:t>
                      </a:r>
                      <a:r>
                        <a:rPr lang="en-US" sz="1100" baseline="0" dirty="0" smtClean="0"/>
                        <a:t> for single filers</a:t>
                      </a:r>
                    </a:p>
                    <a:p>
                      <a:endParaRPr lang="en-US" sz="1100" baseline="0" dirty="0" smtClean="0"/>
                    </a:p>
                    <a:p>
                      <a:r>
                        <a:rPr lang="en-US" sz="1100" baseline="0" dirty="0" smtClean="0"/>
                        <a:t>$80,800 for married joint filers</a:t>
                      </a:r>
                      <a:endParaRPr lang="en-US" sz="1100" dirty="0"/>
                    </a:p>
                  </a:txBody>
                  <a:tcPr/>
                </a:tc>
              </a:tr>
              <a:tr h="334637">
                <a:tc>
                  <a:txBody>
                    <a:bodyPr/>
                    <a:lstStyle/>
                    <a:p>
                      <a:r>
                        <a:rPr lang="en-US" sz="1100" dirty="0" smtClean="0"/>
                        <a:t>Mass Transportation benefit</a:t>
                      </a:r>
                      <a:endParaRPr lang="en-US" sz="1100" dirty="0"/>
                    </a:p>
                  </a:txBody>
                  <a:tcPr/>
                </a:tc>
                <a:tc>
                  <a:txBody>
                    <a:bodyPr/>
                    <a:lstStyle/>
                    <a:p>
                      <a:r>
                        <a:rPr lang="en-US" sz="1100" dirty="0" smtClean="0"/>
                        <a:t>N/A</a:t>
                      </a:r>
                      <a:endParaRPr lang="en-US" sz="1100" dirty="0"/>
                    </a:p>
                  </a:txBody>
                  <a:tcPr/>
                </a:tc>
                <a:tc>
                  <a:txBody>
                    <a:bodyPr/>
                    <a:lstStyle/>
                    <a:p>
                      <a:r>
                        <a:rPr lang="en-US" sz="1100" dirty="0" smtClean="0"/>
                        <a:t>NO</a:t>
                      </a:r>
                      <a:endParaRPr lang="en-US" sz="1100" dirty="0"/>
                    </a:p>
                  </a:txBody>
                  <a:tcPr/>
                </a:tc>
                <a:tc>
                  <a:txBody>
                    <a:bodyPr/>
                    <a:lstStyle/>
                    <a:p>
                      <a:r>
                        <a:rPr lang="en-US" sz="1100" dirty="0" smtClean="0"/>
                        <a:t>YES</a:t>
                      </a:r>
                      <a:endParaRPr lang="en-US" sz="1100" dirty="0"/>
                    </a:p>
                  </a:txBody>
                  <a:tcPr/>
                </a:tc>
              </a:tr>
              <a:tr h="405137">
                <a:tc>
                  <a:txBody>
                    <a:bodyPr/>
                    <a:lstStyle/>
                    <a:p>
                      <a:r>
                        <a:rPr lang="en-US" sz="1100" dirty="0" smtClean="0"/>
                        <a:t>Expanded student loan interest deduction</a:t>
                      </a:r>
                      <a:endParaRPr lang="en-US" sz="1100" dirty="0"/>
                    </a:p>
                  </a:txBody>
                  <a:tcPr/>
                </a:tc>
                <a:tc>
                  <a:txBody>
                    <a:bodyPr/>
                    <a:lstStyle/>
                    <a:p>
                      <a:r>
                        <a:rPr lang="en-US" sz="1100" dirty="0" smtClean="0"/>
                        <a:t>$75,000 for single filers</a:t>
                      </a:r>
                    </a:p>
                    <a:p>
                      <a:r>
                        <a:rPr lang="en-US" sz="1100" dirty="0" smtClean="0"/>
                        <a:t>$155,000 for</a:t>
                      </a:r>
                      <a:r>
                        <a:rPr lang="en-US" sz="1100" baseline="0" dirty="0" smtClean="0"/>
                        <a:t> joint filers</a:t>
                      </a:r>
                      <a:endParaRPr lang="en-US" sz="1100" dirty="0"/>
                    </a:p>
                  </a:txBody>
                  <a:tcPr/>
                </a:tc>
                <a:tc>
                  <a:txBody>
                    <a:bodyPr/>
                    <a:lstStyle/>
                    <a:p>
                      <a:r>
                        <a:rPr lang="en-US" sz="1100" dirty="0" smtClean="0"/>
                        <a:t>YES</a:t>
                      </a:r>
                      <a:endParaRPr lang="en-US" sz="1100" dirty="0"/>
                    </a:p>
                  </a:txBody>
                  <a:tcPr/>
                </a:tc>
                <a:tc>
                  <a:txBody>
                    <a:bodyPr/>
                    <a:lstStyle/>
                    <a:p>
                      <a:r>
                        <a:rPr lang="en-US" sz="1100" dirty="0" smtClean="0"/>
                        <a:t>YES.  See</a:t>
                      </a:r>
                      <a:r>
                        <a:rPr lang="en-US" sz="1100" baseline="0" dirty="0" smtClean="0"/>
                        <a:t> chart below for </a:t>
                      </a:r>
                      <a:r>
                        <a:rPr lang="en-US" sz="1100" baseline="0" dirty="0" err="1" smtClean="0"/>
                        <a:t>phaseout</a:t>
                      </a:r>
                      <a:r>
                        <a:rPr lang="en-US" sz="1100" baseline="0" dirty="0" smtClean="0"/>
                        <a:t>.</a:t>
                      </a:r>
                      <a:endParaRPr lang="en-US" sz="1100" dirty="0"/>
                    </a:p>
                  </a:txBody>
                  <a:tcPr/>
                </a:tc>
              </a:tr>
              <a:tr h="334637">
                <a:tc>
                  <a:txBody>
                    <a:bodyPr/>
                    <a:lstStyle/>
                    <a:p>
                      <a:r>
                        <a:rPr lang="en-US" sz="1100" dirty="0" smtClean="0"/>
                        <a:t>Home energy credit</a:t>
                      </a:r>
                      <a:endParaRPr lang="en-US" sz="1100" dirty="0"/>
                    </a:p>
                  </a:txBody>
                  <a:tcPr/>
                </a:tc>
                <a:tc>
                  <a:txBody>
                    <a:bodyPr/>
                    <a:lstStyle/>
                    <a:p>
                      <a:r>
                        <a:rPr lang="en-US" sz="1100" dirty="0" smtClean="0"/>
                        <a:t>N/A</a:t>
                      </a:r>
                      <a:endParaRPr lang="en-US" sz="1100" dirty="0"/>
                    </a:p>
                  </a:txBody>
                  <a:tcPr/>
                </a:tc>
                <a:tc>
                  <a:txBody>
                    <a:bodyPr/>
                    <a:lstStyle/>
                    <a:p>
                      <a:r>
                        <a:rPr lang="en-US" sz="1100" dirty="0" smtClean="0"/>
                        <a:t>NO</a:t>
                      </a:r>
                      <a:endParaRPr lang="en-US" sz="1100" dirty="0"/>
                    </a:p>
                  </a:txBody>
                  <a:tcPr/>
                </a:tc>
                <a:tc>
                  <a:txBody>
                    <a:bodyPr/>
                    <a:lstStyle/>
                    <a:p>
                      <a:r>
                        <a:rPr lang="en-US" sz="1100" dirty="0" smtClean="0"/>
                        <a:t>NO</a:t>
                      </a:r>
                      <a:endParaRPr lang="en-US" sz="1100" dirty="0"/>
                    </a:p>
                  </a:txBody>
                  <a:tcPr/>
                </a:tc>
              </a:tr>
              <a:tr h="405137">
                <a:tc>
                  <a:txBody>
                    <a:bodyPr/>
                    <a:lstStyle/>
                    <a:p>
                      <a:r>
                        <a:rPr lang="en-US" sz="1100" dirty="0" smtClean="0"/>
                        <a:t>Expanded Adoption Credit</a:t>
                      </a:r>
                      <a:endParaRPr lang="en-US" sz="1100" dirty="0"/>
                    </a:p>
                  </a:txBody>
                  <a:tcPr/>
                </a:tc>
                <a:tc>
                  <a:txBody>
                    <a:bodyPr/>
                    <a:lstStyle/>
                    <a:p>
                      <a:r>
                        <a:rPr lang="en-US" sz="1100" dirty="0" smtClean="0"/>
                        <a:t>2011 phase-out: $225,210</a:t>
                      </a:r>
                    </a:p>
                    <a:p>
                      <a:r>
                        <a:rPr lang="en-US" sz="1100" dirty="0" smtClean="0"/>
                        <a:t>2012 phase-out:</a:t>
                      </a:r>
                      <a:r>
                        <a:rPr lang="en-US" sz="1100" baseline="0" dirty="0" smtClean="0"/>
                        <a:t> $229,710</a:t>
                      </a:r>
                      <a:endParaRPr lang="en-US" sz="1100" dirty="0"/>
                    </a:p>
                  </a:txBody>
                  <a:tcPr/>
                </a:tc>
                <a:tc>
                  <a:txBody>
                    <a:bodyPr/>
                    <a:lstStyle/>
                    <a:p>
                      <a:r>
                        <a:rPr lang="en-US" sz="1100" dirty="0" smtClean="0"/>
                        <a:t>YES</a:t>
                      </a:r>
                      <a:endParaRPr lang="en-US" sz="1100" dirty="0"/>
                    </a:p>
                  </a:txBody>
                  <a:tcPr/>
                </a:tc>
                <a:tc>
                  <a:txBody>
                    <a:bodyPr/>
                    <a:lstStyle/>
                    <a:p>
                      <a:r>
                        <a:rPr lang="en-US" sz="1100" dirty="0" smtClean="0"/>
                        <a:t>YES</a:t>
                      </a:r>
                      <a:endParaRPr lang="en-US" sz="1100" dirty="0"/>
                    </a:p>
                  </a:txBody>
                  <a:tcPr/>
                </a:tc>
              </a:tr>
              <a:tr h="405137">
                <a:tc>
                  <a:txBody>
                    <a:bodyPr/>
                    <a:lstStyle/>
                    <a:p>
                      <a:r>
                        <a:rPr lang="en-US" sz="1100" dirty="0" smtClean="0"/>
                        <a:t>Child</a:t>
                      </a:r>
                      <a:r>
                        <a:rPr lang="en-US" sz="1100" baseline="0" dirty="0" smtClean="0"/>
                        <a:t> Tax Credit</a:t>
                      </a:r>
                      <a:endParaRPr lang="en-US" sz="1100" dirty="0"/>
                    </a:p>
                  </a:txBody>
                  <a:tcPr/>
                </a:tc>
                <a:tc>
                  <a:txBody>
                    <a:bodyPr/>
                    <a:lstStyle/>
                    <a:p>
                      <a:r>
                        <a:rPr lang="en-US" sz="1100" dirty="0" smtClean="0"/>
                        <a:t>$75,000 for single filers</a:t>
                      </a:r>
                    </a:p>
                    <a:p>
                      <a:r>
                        <a:rPr lang="en-US" sz="1100" dirty="0" smtClean="0"/>
                        <a:t>$110,000</a:t>
                      </a:r>
                      <a:r>
                        <a:rPr lang="en-US" sz="1100" baseline="0" dirty="0" smtClean="0"/>
                        <a:t> for married filers</a:t>
                      </a:r>
                      <a:endParaRPr lang="en-US" sz="1100" dirty="0"/>
                    </a:p>
                  </a:txBody>
                  <a:tcPr/>
                </a:tc>
                <a:tc>
                  <a:txBody>
                    <a:bodyPr/>
                    <a:lstStyle/>
                    <a:p>
                      <a:r>
                        <a:rPr lang="en-US" sz="1100" dirty="0" smtClean="0"/>
                        <a:t>YES</a:t>
                      </a:r>
                      <a:endParaRPr lang="en-US" sz="1100" dirty="0"/>
                    </a:p>
                  </a:txBody>
                  <a:tcPr/>
                </a:tc>
                <a:tc>
                  <a:txBody>
                    <a:bodyPr/>
                    <a:lstStyle/>
                    <a:p>
                      <a:r>
                        <a:rPr lang="en-US" sz="1100" dirty="0" smtClean="0"/>
                        <a:t>YES</a:t>
                      </a:r>
                      <a:r>
                        <a:rPr lang="en-US" sz="1100" baseline="0" dirty="0" smtClean="0"/>
                        <a:t> – extended through 2018</a:t>
                      </a:r>
                      <a:endParaRPr lang="en-US" sz="1100" dirty="0"/>
                    </a:p>
                  </a:txBody>
                  <a:tcPr/>
                </a:tc>
              </a:tr>
              <a:tr h="405137">
                <a:tc>
                  <a:txBody>
                    <a:bodyPr/>
                    <a:lstStyle/>
                    <a:p>
                      <a:r>
                        <a:rPr lang="en-US" sz="1100" dirty="0" smtClean="0"/>
                        <a:t>American Opportunity Tax Credit</a:t>
                      </a:r>
                      <a:endParaRPr lang="en-US" sz="1100" dirty="0"/>
                    </a:p>
                  </a:txBody>
                  <a:tcPr/>
                </a:tc>
                <a:tc>
                  <a:txBody>
                    <a:bodyPr/>
                    <a:lstStyle/>
                    <a:p>
                      <a:r>
                        <a:rPr lang="en-US" sz="1100" dirty="0" smtClean="0"/>
                        <a:t>$90,000 for single filers</a:t>
                      </a:r>
                    </a:p>
                    <a:p>
                      <a:r>
                        <a:rPr lang="en-US" sz="1100" dirty="0" smtClean="0"/>
                        <a:t>$180,000 for joint filers</a:t>
                      </a:r>
                      <a:endParaRPr lang="en-US" sz="1100" dirty="0"/>
                    </a:p>
                  </a:txBody>
                  <a:tcPr/>
                </a:tc>
                <a:tc>
                  <a:txBody>
                    <a:bodyPr/>
                    <a:lstStyle/>
                    <a:p>
                      <a:r>
                        <a:rPr lang="en-US" sz="1100" dirty="0" smtClean="0"/>
                        <a:t>YES</a:t>
                      </a:r>
                      <a:endParaRPr lang="en-US" sz="1100" dirty="0"/>
                    </a:p>
                  </a:txBody>
                  <a:tcPr/>
                </a:tc>
                <a:tc>
                  <a:txBody>
                    <a:bodyPr/>
                    <a:lstStyle/>
                    <a:p>
                      <a:r>
                        <a:rPr lang="en-US" sz="1100" dirty="0" smtClean="0"/>
                        <a:t>YES – extended through 2018</a:t>
                      </a:r>
                      <a:endParaRPr lang="en-US" sz="1100" dirty="0"/>
                    </a:p>
                  </a:txBody>
                  <a:tcPr/>
                </a:tc>
              </a:tr>
            </a:tbl>
          </a:graphicData>
        </a:graphic>
      </p:graphicFrame>
      <p:sp>
        <p:nvSpPr>
          <p:cNvPr id="3" name="TextBox 2"/>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11</a:t>
            </a:fld>
            <a:endParaRPr lang="en-US" dirty="0"/>
          </a:p>
        </p:txBody>
      </p:sp>
      <p:sp>
        <p:nvSpPr>
          <p:cNvPr id="4" name="TextBox 3"/>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5" name="Title 1"/>
          <p:cNvSpPr txBox="1">
            <a:spLocks/>
          </p:cNvSpPr>
          <p:nvPr/>
        </p:nvSpPr>
        <p:spPr>
          <a:xfrm>
            <a:off x="0" y="0"/>
            <a:ext cx="9144000" cy="457200"/>
          </a:xfrm>
          <a:prstGeom prst="rect">
            <a:avLst/>
          </a:prstGeom>
          <a:extLst/>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3">
                    <a:shade val="75000"/>
                  </a:schemeClr>
                </a:solidFill>
                <a:effectLst/>
                <a:uLnTx/>
                <a:uFillTx/>
                <a:latin typeface="+mj-lt"/>
                <a:ea typeface="+mj-ea"/>
                <a:cs typeface="+mj-cs"/>
              </a:rPr>
              <a:t>DEDUCTION REDUCTIONS</a:t>
            </a:r>
            <a:endParaRPr kumimoji="0" lang="en-US" sz="1600" b="0" i="0" u="none" strike="noStrike" kern="1200" cap="none" spc="0" normalizeH="0" baseline="0" noProof="0" dirty="0">
              <a:ln w="6350">
                <a:solidFill>
                  <a:schemeClr val="accent1"/>
                </a:solidFill>
              </a:ln>
              <a:solidFill>
                <a:schemeClr val="accent3">
                  <a:shade val="75000"/>
                </a:schemeClr>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5"/>
          <p:cNvSpPr txBox="1">
            <a:spLocks/>
          </p:cNvSpPr>
          <p:nvPr/>
        </p:nvSpPr>
        <p:spPr>
          <a:xfrm>
            <a:off x="0" y="0"/>
            <a:ext cx="91440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shade val="75000"/>
                  </a:schemeClr>
                </a:solidFill>
                <a:effectLst/>
                <a:uLnTx/>
                <a:uFillTx/>
                <a:latin typeface="+mj-lt"/>
                <a:ea typeface="+mj-ea"/>
                <a:cs typeface="+mj-cs"/>
              </a:rPr>
              <a:t>ITEMIZED DEDUCTIONS </a:t>
            </a:r>
            <a:r>
              <a:rPr kumimoji="0" lang="en-US" sz="2400" b="1" i="0" u="none" strike="noStrike" kern="1200" cap="none" spc="0" normalizeH="0" baseline="0" noProof="0" dirty="0" smtClean="0">
                <a:ln>
                  <a:noFill/>
                </a:ln>
                <a:solidFill>
                  <a:schemeClr val="accent3">
                    <a:shade val="75000"/>
                  </a:schemeClr>
                </a:solidFill>
                <a:effectLst/>
                <a:uLnTx/>
                <a:uFillTx/>
                <a:latin typeface="Arial"/>
                <a:ea typeface="+mj-ea"/>
                <a:cs typeface="Arial"/>
              </a:rPr>
              <a:t>§ 68</a:t>
            </a:r>
            <a:endParaRPr kumimoji="0" lang="en-US" sz="24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4" name="TextBox 3"/>
          <p:cNvSpPr txBox="1"/>
          <p:nvPr/>
        </p:nvSpPr>
        <p:spPr>
          <a:xfrm>
            <a:off x="0" y="457200"/>
            <a:ext cx="9144000" cy="6494085"/>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Prior to December 31, 2012, no reduction of itemized deductions was required – the reduction of itemized deduction for high-income taxpayers was repealed through December 31, 2012.</a:t>
            </a:r>
          </a:p>
          <a:p>
            <a:pPr algn="just"/>
            <a:endParaRPr lang="en-US" sz="1600" dirty="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For tax years beginning after December 31, 2012, the American Taxpayer Relief Act of 2012, PL 112-240, amended IRC § 68, providing that </a:t>
            </a:r>
            <a:r>
              <a:rPr lang="en-US" sz="1600" u="sng" dirty="0" smtClean="0">
                <a:latin typeface="Times New Roman" pitchFamily="18" charset="0"/>
                <a:cs typeface="Times New Roman" pitchFamily="18" charset="0"/>
              </a:rPr>
              <a:t>an individual whose AGI exceeds the “applicable amount” must reduce the amount of allowable itemized deductions by the lesser of:</a:t>
            </a:r>
            <a:endParaRPr lang="en-US" sz="1600" dirty="0" smtClean="0">
              <a:latin typeface="Times New Roman" pitchFamily="18" charset="0"/>
              <a:cs typeface="Times New Roman" pitchFamily="18" charset="0"/>
            </a:endParaRPr>
          </a:p>
          <a:p>
            <a:pPr marL="342900" indent="-342900" algn="just">
              <a:buAutoNum type="arabicParenBoth"/>
            </a:pPr>
            <a:r>
              <a:rPr lang="en-US" sz="1600" dirty="0" smtClean="0">
                <a:latin typeface="Times New Roman" pitchFamily="18" charset="0"/>
                <a:cs typeface="Times New Roman" pitchFamily="18" charset="0"/>
              </a:rPr>
              <a:t>3% of excess over the applicable amount or</a:t>
            </a:r>
          </a:p>
          <a:p>
            <a:pPr marL="342900" indent="-342900" algn="just">
              <a:buAutoNum type="arabicParenBoth"/>
            </a:pPr>
            <a:r>
              <a:rPr lang="en-US" sz="1600" dirty="0" smtClean="0">
                <a:latin typeface="Times New Roman" pitchFamily="18" charset="0"/>
                <a:cs typeface="Times New Roman" pitchFamily="18" charset="0"/>
              </a:rPr>
              <a:t>80% of allowable deductions.</a:t>
            </a:r>
          </a:p>
          <a:p>
            <a:pPr marL="342900" indent="-342900" algn="just">
              <a:buAutoNum type="arabicParenBoth"/>
            </a:pPr>
            <a:endParaRPr lang="en-US" sz="1600" dirty="0">
              <a:latin typeface="Times New Roman" pitchFamily="18" charset="0"/>
              <a:cs typeface="Times New Roman" pitchFamily="18" charset="0"/>
            </a:endParaRPr>
          </a:p>
          <a:p>
            <a:pPr marL="342900" indent="-342900" algn="just"/>
            <a:r>
              <a:rPr lang="en-US" sz="1600" dirty="0" smtClean="0">
                <a:latin typeface="Times New Roman" pitchFamily="18" charset="0"/>
                <a:cs typeface="Times New Roman" pitchFamily="18" charset="0"/>
              </a:rPr>
              <a:t>The “applicable amount” in the amended § 68(b) is:</a:t>
            </a:r>
          </a:p>
          <a:p>
            <a:pPr marL="342900" indent="-342900" algn="just"/>
            <a:endParaRPr lang="en-US" sz="1600" dirty="0">
              <a:latin typeface="Times New Roman" pitchFamily="18" charset="0"/>
              <a:cs typeface="Times New Roman" pitchFamily="18" charset="0"/>
            </a:endParaRPr>
          </a:p>
          <a:p>
            <a:pPr marL="342900" indent="-342900" algn="just"/>
            <a:endParaRPr lang="en-US" sz="1600" dirty="0" smtClean="0">
              <a:latin typeface="Times New Roman" pitchFamily="18" charset="0"/>
              <a:cs typeface="Times New Roman" pitchFamily="18" charset="0"/>
            </a:endParaRPr>
          </a:p>
          <a:p>
            <a:pPr marL="342900" indent="-342900" algn="just"/>
            <a:endParaRPr lang="en-US" sz="1600" dirty="0">
              <a:latin typeface="Times New Roman" pitchFamily="18" charset="0"/>
              <a:cs typeface="Times New Roman" pitchFamily="18" charset="0"/>
            </a:endParaRPr>
          </a:p>
          <a:p>
            <a:pPr marL="342900" indent="-342900" algn="just"/>
            <a:endParaRPr lang="en-US" sz="1600" dirty="0" smtClean="0">
              <a:latin typeface="Times New Roman" pitchFamily="18" charset="0"/>
              <a:cs typeface="Times New Roman" pitchFamily="18" charset="0"/>
            </a:endParaRPr>
          </a:p>
          <a:p>
            <a:pPr marL="342900" indent="-342900" algn="just"/>
            <a:endParaRPr lang="en-US" sz="1600" dirty="0">
              <a:latin typeface="Times New Roman" pitchFamily="18" charset="0"/>
              <a:cs typeface="Times New Roman" pitchFamily="18" charset="0"/>
            </a:endParaRPr>
          </a:p>
          <a:p>
            <a:pPr marL="342900" indent="-342900" algn="just"/>
            <a:endParaRPr lang="en-US" sz="1600" dirty="0" smtClean="0">
              <a:latin typeface="Times New Roman" pitchFamily="18" charset="0"/>
              <a:cs typeface="Times New Roman" pitchFamily="18" charset="0"/>
            </a:endParaRPr>
          </a:p>
          <a:p>
            <a:pPr marL="342900" indent="-342900" algn="just"/>
            <a:endParaRPr lang="en-US" sz="1600" i="1" dirty="0" smtClean="0">
              <a:latin typeface="Times New Roman" pitchFamily="18" charset="0"/>
              <a:cs typeface="Times New Roman" pitchFamily="18" charset="0"/>
            </a:endParaRPr>
          </a:p>
          <a:p>
            <a:pPr marL="342900" indent="-342900" algn="just"/>
            <a:r>
              <a:rPr lang="en-US" sz="1600" i="1" dirty="0" smtClean="0">
                <a:latin typeface="Times New Roman" pitchFamily="18" charset="0"/>
                <a:cs typeface="Times New Roman" pitchFamily="18" charset="0"/>
              </a:rPr>
              <a:t>Example:</a:t>
            </a:r>
            <a:endParaRPr lang="en-US" sz="1600" dirty="0" smtClean="0">
              <a:latin typeface="Times New Roman" pitchFamily="18" charset="0"/>
              <a:cs typeface="Times New Roman" pitchFamily="18" charset="0"/>
            </a:endParaRPr>
          </a:p>
          <a:p>
            <a:pPr marL="342900" indent="-342900" algn="just">
              <a:buFont typeface="Arial" pitchFamily="34" charset="0"/>
              <a:buChar char="•"/>
            </a:pPr>
            <a:r>
              <a:rPr lang="en-US" sz="1600" u="sng" dirty="0" smtClean="0">
                <a:latin typeface="Times New Roman" pitchFamily="18" charset="0"/>
                <a:cs typeface="Times New Roman" pitchFamily="18" charset="0"/>
              </a:rPr>
              <a:t>Single filer with no dependents and AGI = $300,000</a:t>
            </a:r>
            <a:r>
              <a:rPr lang="en-US" sz="1600" dirty="0" smtClean="0">
                <a:latin typeface="Times New Roman" pitchFamily="18" charset="0"/>
                <a:cs typeface="Times New Roman" pitchFamily="18" charset="0"/>
              </a:rPr>
              <a:t>:  AGI exceeds the </a:t>
            </a:r>
            <a:r>
              <a:rPr lang="en-US" sz="1600" dirty="0" err="1" smtClean="0">
                <a:latin typeface="Times New Roman" pitchFamily="18" charset="0"/>
                <a:cs typeface="Times New Roman" pitchFamily="18" charset="0"/>
              </a:rPr>
              <a:t>phaseout</a:t>
            </a:r>
            <a:r>
              <a:rPr lang="en-US" sz="1600" dirty="0" smtClean="0">
                <a:latin typeface="Times New Roman" pitchFamily="18" charset="0"/>
                <a:cs typeface="Times New Roman" pitchFamily="18" charset="0"/>
              </a:rPr>
              <a:t> threshold by $50,000 (= $300,000 - $250,000); 3% of $50,000 is $1,500.  Itemized deductions may be reduced by $1,500, up to a maximum of 80% of itemized deductions.</a:t>
            </a:r>
          </a:p>
          <a:p>
            <a:pPr marL="342900" indent="-342900" algn="just">
              <a:buFont typeface="Arial" pitchFamily="34" charset="0"/>
              <a:buChar char="•"/>
            </a:pPr>
            <a:r>
              <a:rPr lang="en-US" sz="1600" u="sng" dirty="0" smtClean="0">
                <a:latin typeface="Times New Roman" pitchFamily="18" charset="0"/>
                <a:cs typeface="Times New Roman" pitchFamily="18" charset="0"/>
              </a:rPr>
              <a:t>Married couple with two children and AGI = $500,000</a:t>
            </a:r>
            <a:r>
              <a:rPr lang="en-US" sz="1600" dirty="0" smtClean="0">
                <a:latin typeface="Times New Roman" pitchFamily="18" charset="0"/>
                <a:cs typeface="Times New Roman" pitchFamily="18" charset="0"/>
              </a:rPr>
              <a:t>: AGI exceeds the </a:t>
            </a:r>
            <a:r>
              <a:rPr lang="en-US" sz="1600" dirty="0" err="1" smtClean="0">
                <a:latin typeface="Times New Roman" pitchFamily="18" charset="0"/>
                <a:cs typeface="Times New Roman" pitchFamily="18" charset="0"/>
              </a:rPr>
              <a:t>phaseout</a:t>
            </a:r>
            <a:r>
              <a:rPr lang="en-US" sz="1600" dirty="0" smtClean="0">
                <a:latin typeface="Times New Roman" pitchFamily="18" charset="0"/>
                <a:cs typeface="Times New Roman" pitchFamily="18" charset="0"/>
              </a:rPr>
              <a:t> threshold by $200,000 (= $500,000 - $300,000); 3% of $200,000 = $6,000.  Itemized deductions may be reduced by $6,000, up to a maximum of 80% of itemized deductions.</a:t>
            </a:r>
            <a:endParaRPr lang="en-US" sz="1600" u="sng" dirty="0" smtClean="0">
              <a:latin typeface="Times New Roman" pitchFamily="18" charset="0"/>
              <a:cs typeface="Times New Roman" pitchFamily="18" charset="0"/>
            </a:endParaRPr>
          </a:p>
          <a:p>
            <a:pPr marL="342900" indent="-342900" algn="just"/>
            <a:endParaRPr lang="en-US" sz="1600" dirty="0">
              <a:latin typeface="Times New Roman" pitchFamily="18" charset="0"/>
              <a:cs typeface="Times New Roman" pitchFamily="18" charset="0"/>
            </a:endParaRPr>
          </a:p>
          <a:p>
            <a:pPr marL="342900" indent="-342900" algn="just"/>
            <a:endParaRPr lang="en-US" sz="16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52400" y="2971800"/>
          <a:ext cx="8001000" cy="1483360"/>
        </p:xfrm>
        <a:graphic>
          <a:graphicData uri="http://schemas.openxmlformats.org/drawingml/2006/table">
            <a:tbl>
              <a:tblPr firstRow="1" bandRow="1">
                <a:tableStyleId>{5940675A-B579-460E-94D1-54222C63F5DA}</a:tableStyleId>
              </a:tblPr>
              <a:tblGrid>
                <a:gridCol w="4000500"/>
                <a:gridCol w="4000500"/>
              </a:tblGrid>
              <a:tr h="370840">
                <a:tc>
                  <a:txBody>
                    <a:bodyPr/>
                    <a:lstStyle/>
                    <a:p>
                      <a:r>
                        <a:rPr lang="en-US" dirty="0" smtClean="0"/>
                        <a:t>Joint Return or a Surviving Spouse</a:t>
                      </a:r>
                      <a:endParaRPr lang="en-US" dirty="0"/>
                    </a:p>
                  </a:txBody>
                  <a:tcPr/>
                </a:tc>
                <a:tc>
                  <a:txBody>
                    <a:bodyPr/>
                    <a:lstStyle/>
                    <a:p>
                      <a:r>
                        <a:rPr lang="en-US" dirty="0" smtClean="0"/>
                        <a:t>$300,000</a:t>
                      </a:r>
                      <a:endParaRPr lang="en-US" dirty="0"/>
                    </a:p>
                  </a:txBody>
                  <a:tcPr/>
                </a:tc>
              </a:tr>
              <a:tr h="370840">
                <a:tc>
                  <a:txBody>
                    <a:bodyPr/>
                    <a:lstStyle/>
                    <a:p>
                      <a:r>
                        <a:rPr lang="en-US" b="1" dirty="0" smtClean="0"/>
                        <a:t>Head of Household</a:t>
                      </a:r>
                      <a:endParaRPr lang="en-US" b="1" dirty="0"/>
                    </a:p>
                  </a:txBody>
                  <a:tcPr/>
                </a:tc>
                <a:tc>
                  <a:txBody>
                    <a:bodyPr/>
                    <a:lstStyle/>
                    <a:p>
                      <a:r>
                        <a:rPr lang="en-US" b="1" dirty="0" smtClean="0"/>
                        <a:t>$275,000</a:t>
                      </a:r>
                      <a:endParaRPr lang="en-US" b="1" dirty="0"/>
                    </a:p>
                  </a:txBody>
                  <a:tcPr/>
                </a:tc>
              </a:tr>
              <a:tr h="370840">
                <a:tc>
                  <a:txBody>
                    <a:bodyPr/>
                    <a:lstStyle/>
                    <a:p>
                      <a:r>
                        <a:rPr lang="en-US" dirty="0" smtClean="0"/>
                        <a:t>Single</a:t>
                      </a:r>
                      <a:endParaRPr lang="en-US" dirty="0"/>
                    </a:p>
                  </a:txBody>
                  <a:tcPr/>
                </a:tc>
                <a:tc>
                  <a:txBody>
                    <a:bodyPr/>
                    <a:lstStyle/>
                    <a:p>
                      <a:r>
                        <a:rPr lang="en-US" dirty="0" smtClean="0"/>
                        <a:t>$250,000</a:t>
                      </a:r>
                      <a:endParaRPr lang="en-US" dirty="0"/>
                    </a:p>
                  </a:txBody>
                  <a:tcPr/>
                </a:tc>
              </a:tr>
              <a:tr h="370840">
                <a:tc>
                  <a:txBody>
                    <a:bodyPr/>
                    <a:lstStyle/>
                    <a:p>
                      <a:r>
                        <a:rPr lang="en-US" b="1" dirty="0" smtClean="0"/>
                        <a:t>Married Filing Separately</a:t>
                      </a:r>
                      <a:endParaRPr lang="en-US" b="1" dirty="0"/>
                    </a:p>
                  </a:txBody>
                  <a:tcPr/>
                </a:tc>
                <a:tc>
                  <a:txBody>
                    <a:bodyPr/>
                    <a:lstStyle/>
                    <a:p>
                      <a:r>
                        <a:rPr lang="en-US" b="1" dirty="0" smtClean="0"/>
                        <a:t>$150,000</a:t>
                      </a:r>
                      <a:endParaRPr lang="en-US" b="1" dirty="0"/>
                    </a:p>
                  </a:txBody>
                  <a:tcPr/>
                </a:tc>
              </a:tr>
            </a:tbl>
          </a:graphicData>
        </a:graphic>
      </p:graphicFrame>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12</a:t>
            </a:fld>
            <a:endParaRPr lang="en-US" dirty="0"/>
          </a:p>
        </p:txBody>
      </p:sp>
      <p:sp>
        <p:nvSpPr>
          <p:cNvPr id="7" name="TextBox 6"/>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895475" y="9525"/>
            <a:ext cx="5353050" cy="6838950"/>
          </a:xfrm>
          <a:prstGeom prst="rect">
            <a:avLst/>
          </a:prstGeom>
          <a:noFill/>
          <a:ln w="9525">
            <a:noFill/>
            <a:miter lim="800000"/>
            <a:headEnd/>
            <a:tailEnd/>
          </a:ln>
        </p:spPr>
      </p:pic>
      <p:sp>
        <p:nvSpPr>
          <p:cNvPr id="3" name="TextBox 2"/>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5"/>
          <p:cNvSpPr txBox="1">
            <a:spLocks/>
          </p:cNvSpPr>
          <p:nvPr/>
        </p:nvSpPr>
        <p:spPr>
          <a:xfrm>
            <a:off x="0" y="0"/>
            <a:ext cx="91440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shade val="75000"/>
                  </a:schemeClr>
                </a:solidFill>
                <a:effectLst/>
                <a:uLnTx/>
                <a:uFillTx/>
                <a:latin typeface="+mj-lt"/>
                <a:ea typeface="+mj-ea"/>
                <a:cs typeface="+mj-cs"/>
              </a:rPr>
              <a:t>PERSONAL EXEMPTION </a:t>
            </a:r>
            <a:r>
              <a:rPr kumimoji="0" lang="en-US" sz="2400" b="1" i="0" u="none" strike="noStrike" kern="1200" cap="none" spc="0" normalizeH="0" baseline="0" noProof="0" dirty="0" smtClean="0">
                <a:ln>
                  <a:noFill/>
                </a:ln>
                <a:solidFill>
                  <a:schemeClr val="accent3">
                    <a:shade val="75000"/>
                  </a:schemeClr>
                </a:solidFill>
                <a:effectLst/>
                <a:uLnTx/>
                <a:uFillTx/>
                <a:latin typeface="Arial"/>
                <a:ea typeface="+mj-ea"/>
                <a:cs typeface="Arial"/>
              </a:rPr>
              <a:t>§ 151</a:t>
            </a:r>
            <a:endParaRPr kumimoji="0" lang="en-US" sz="24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3" name="TextBox 2"/>
          <p:cNvSpPr txBox="1"/>
          <p:nvPr/>
        </p:nvSpPr>
        <p:spPr>
          <a:xfrm>
            <a:off x="0" y="457200"/>
            <a:ext cx="9144000" cy="2862322"/>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See </a:t>
            </a:r>
            <a:r>
              <a:rPr lang="en-US" i="1" dirty="0" err="1" smtClean="0">
                <a:latin typeface="Times New Roman" pitchFamily="18" charset="0"/>
                <a:cs typeface="Times New Roman" pitchFamily="18" charset="0"/>
              </a:rPr>
              <a:t>Rev.Proc</a:t>
            </a:r>
            <a:r>
              <a:rPr lang="en-US" i="1" dirty="0" smtClean="0">
                <a:latin typeface="Times New Roman" pitchFamily="18" charset="0"/>
                <a:cs typeface="Times New Roman" pitchFamily="18" charset="0"/>
              </a:rPr>
              <a:t>. 2013-15;</a:t>
            </a:r>
            <a:r>
              <a:rPr lang="en-US" dirty="0" smtClean="0">
                <a:latin typeface="Times New Roman" pitchFamily="18" charset="0"/>
                <a:cs typeface="Times New Roman" pitchFamily="18" charset="0"/>
              </a:rPr>
              <a:t> and </a:t>
            </a:r>
            <a:r>
              <a:rPr lang="en-US" i="1" dirty="0" smtClean="0">
                <a:latin typeface="Times New Roman" pitchFamily="18" charset="0"/>
                <a:cs typeface="Times New Roman" pitchFamily="18" charset="0"/>
              </a:rPr>
              <a:t>Annual Inflation Adjustments for 2013, IR-2013-4.</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individual whose AGI exceeds the “applicable amount” must reduce the amount of allowable itemized deductions by the “applicable percentage” which is “2 percentage points for each $2,500 (or fraction thereof) by which the taxpayer’s AGI for the taxable year exceeds the threshold amount.  In the case of a married individual filing a separate return, the preceding sentence shall be applied by substituting “$1,250” for $2,500”.  In no event shall the applicable percentage exceed 100 percent.”</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marL="342900" indent="-342900" algn="just"/>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52400" y="2971800"/>
          <a:ext cx="8839200" cy="1935480"/>
        </p:xfrm>
        <a:graphic>
          <a:graphicData uri="http://schemas.openxmlformats.org/drawingml/2006/table">
            <a:tbl>
              <a:tblPr firstRow="1" bandRow="1">
                <a:tableStyleId>{F5AB1C69-6EDB-4FF4-983F-18BD219EF322}</a:tableStyleId>
              </a:tblPr>
              <a:tblGrid>
                <a:gridCol w="1767840"/>
                <a:gridCol w="1767840"/>
                <a:gridCol w="1767840"/>
                <a:gridCol w="1767840"/>
                <a:gridCol w="1767840"/>
              </a:tblGrid>
              <a:tr h="370840">
                <a:tc>
                  <a:txBody>
                    <a:bodyPr/>
                    <a:lstStyle/>
                    <a:p>
                      <a:r>
                        <a:rPr lang="en-US" sz="1200" i="1" dirty="0" smtClean="0">
                          <a:solidFill>
                            <a:schemeClr val="tx1"/>
                          </a:solidFill>
                        </a:rPr>
                        <a:t>Year</a:t>
                      </a:r>
                      <a:endParaRPr lang="en-US" sz="1200" i="1" dirty="0">
                        <a:solidFill>
                          <a:schemeClr val="tx1"/>
                        </a:solidFill>
                      </a:endParaRPr>
                    </a:p>
                  </a:txBody>
                  <a:tcPr/>
                </a:tc>
                <a:tc>
                  <a:txBody>
                    <a:bodyPr/>
                    <a:lstStyle/>
                    <a:p>
                      <a:r>
                        <a:rPr lang="en-US" sz="1200" i="1" dirty="0" smtClean="0">
                          <a:solidFill>
                            <a:schemeClr val="tx1"/>
                          </a:solidFill>
                        </a:rPr>
                        <a:t>Exemption</a:t>
                      </a:r>
                      <a:r>
                        <a:rPr lang="en-US" sz="1200" i="1" baseline="0" dirty="0" smtClean="0">
                          <a:solidFill>
                            <a:schemeClr val="tx1"/>
                          </a:solidFill>
                        </a:rPr>
                        <a:t> Amount </a:t>
                      </a:r>
                      <a:r>
                        <a:rPr kumimoji="0" lang="en-US" sz="1200" b="1" i="1" u="none" strike="noStrike" kern="1200" cap="none" spc="0" normalizeH="0" baseline="0" noProof="0" dirty="0" smtClean="0">
                          <a:ln>
                            <a:noFill/>
                          </a:ln>
                          <a:solidFill>
                            <a:schemeClr val="tx1"/>
                          </a:solidFill>
                          <a:effectLst/>
                          <a:uLnTx/>
                          <a:uFillTx/>
                          <a:latin typeface="Arial"/>
                          <a:ea typeface="+mn-ea"/>
                          <a:cs typeface="Arial"/>
                        </a:rPr>
                        <a:t>§ 151</a:t>
                      </a:r>
                      <a:endParaRPr lang="en-US" sz="1200" i="1" dirty="0">
                        <a:solidFill>
                          <a:schemeClr val="tx1"/>
                        </a:solidFill>
                      </a:endParaRPr>
                    </a:p>
                  </a:txBody>
                  <a:tcPr/>
                </a:tc>
                <a:tc>
                  <a:txBody>
                    <a:bodyPr/>
                    <a:lstStyle/>
                    <a:p>
                      <a:r>
                        <a:rPr lang="en-US" sz="1200" i="1" dirty="0" smtClean="0">
                          <a:solidFill>
                            <a:schemeClr val="tx1"/>
                          </a:solidFill>
                        </a:rPr>
                        <a:t>Filer</a:t>
                      </a:r>
                      <a:endParaRPr lang="en-US" sz="1200" i="1" dirty="0">
                        <a:solidFill>
                          <a:schemeClr val="tx1"/>
                        </a:solidFill>
                      </a:endParaRPr>
                    </a:p>
                  </a:txBody>
                  <a:tcPr/>
                </a:tc>
                <a:tc>
                  <a:txBody>
                    <a:bodyPr/>
                    <a:lstStyle/>
                    <a:p>
                      <a:r>
                        <a:rPr lang="en-US" sz="1200" i="1" dirty="0" smtClean="0">
                          <a:solidFill>
                            <a:schemeClr val="tx1"/>
                          </a:solidFill>
                        </a:rPr>
                        <a:t>AGI at which Exemption Begins to Phase Out</a:t>
                      </a:r>
                      <a:endParaRPr lang="en-US" sz="1200" i="1" dirty="0">
                        <a:solidFill>
                          <a:schemeClr val="tx1"/>
                        </a:solidFill>
                      </a:endParaRPr>
                    </a:p>
                  </a:txBody>
                  <a:tcPr/>
                </a:tc>
                <a:tc>
                  <a:txBody>
                    <a:bodyPr/>
                    <a:lstStyle/>
                    <a:p>
                      <a:r>
                        <a:rPr lang="en-US" sz="1200" i="1" dirty="0" smtClean="0">
                          <a:solidFill>
                            <a:schemeClr val="tx1"/>
                          </a:solidFill>
                        </a:rPr>
                        <a:t>AGI at Which Exemption is Completely Phased Out</a:t>
                      </a:r>
                      <a:endParaRPr lang="en-US" sz="1200" i="1" dirty="0">
                        <a:solidFill>
                          <a:schemeClr val="tx1"/>
                        </a:solidFill>
                      </a:endParaRPr>
                    </a:p>
                  </a:txBody>
                  <a:tcPr/>
                </a:tc>
              </a:tr>
              <a:tr h="370840">
                <a:tc>
                  <a:txBody>
                    <a:bodyPr/>
                    <a:lstStyle/>
                    <a:p>
                      <a:r>
                        <a:rPr lang="en-US" sz="1200" dirty="0" smtClean="0"/>
                        <a:t>2012</a:t>
                      </a:r>
                      <a:endParaRPr lang="en-US" sz="1200" dirty="0"/>
                    </a:p>
                  </a:txBody>
                  <a:tcPr/>
                </a:tc>
                <a:tc>
                  <a:txBody>
                    <a:bodyPr/>
                    <a:lstStyle/>
                    <a:p>
                      <a:r>
                        <a:rPr lang="en-US" sz="1200" dirty="0" smtClean="0"/>
                        <a:t>$3,800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70840">
                <a:tc>
                  <a:txBody>
                    <a:bodyPr/>
                    <a:lstStyle/>
                    <a:p>
                      <a:r>
                        <a:rPr lang="en-US" sz="1200" dirty="0" smtClean="0"/>
                        <a:t>2013</a:t>
                      </a:r>
                      <a:endParaRPr lang="en-US" sz="1200" dirty="0"/>
                    </a:p>
                  </a:txBody>
                  <a:tcPr/>
                </a:tc>
                <a:tc>
                  <a:txBody>
                    <a:bodyPr/>
                    <a:lstStyle/>
                    <a:p>
                      <a:r>
                        <a:rPr lang="en-US" sz="1200" dirty="0" smtClean="0"/>
                        <a:t>$3,900</a:t>
                      </a:r>
                      <a:endParaRPr lang="en-US" sz="1200" dirty="0"/>
                    </a:p>
                  </a:txBody>
                  <a:tcPr/>
                </a:tc>
                <a:tc>
                  <a:txBody>
                    <a:bodyPr/>
                    <a:lstStyle/>
                    <a:p>
                      <a:r>
                        <a:rPr lang="en-US" sz="1200" dirty="0" smtClean="0"/>
                        <a:t>Single</a:t>
                      </a:r>
                      <a:endParaRPr lang="en-US" sz="1200" dirty="0"/>
                    </a:p>
                  </a:txBody>
                  <a:tcPr/>
                </a:tc>
                <a:tc>
                  <a:txBody>
                    <a:bodyPr/>
                    <a:lstStyle/>
                    <a:p>
                      <a:r>
                        <a:rPr lang="en-US" sz="1200" dirty="0" smtClean="0"/>
                        <a:t>$250,000</a:t>
                      </a:r>
                      <a:endParaRPr lang="en-US" sz="1200" dirty="0"/>
                    </a:p>
                  </a:txBody>
                  <a:tcPr/>
                </a:tc>
                <a:tc>
                  <a:txBody>
                    <a:bodyPr/>
                    <a:lstStyle/>
                    <a:p>
                      <a:r>
                        <a:rPr lang="en-US" sz="1200" dirty="0" smtClean="0"/>
                        <a:t>$373,500</a:t>
                      </a:r>
                      <a:endParaRPr lang="en-US" sz="1200" dirty="0"/>
                    </a:p>
                  </a:txBody>
                  <a:tcPr/>
                </a:tc>
              </a:tr>
              <a:tr h="370840">
                <a:tc>
                  <a:txBody>
                    <a:bodyPr/>
                    <a:lstStyle/>
                    <a:p>
                      <a:endParaRPr lang="en-US" sz="1200" dirty="0"/>
                    </a:p>
                  </a:txBody>
                  <a:tcPr/>
                </a:tc>
                <a:tc>
                  <a:txBody>
                    <a:bodyPr/>
                    <a:lstStyle/>
                    <a:p>
                      <a:endParaRPr lang="en-US" sz="1200" dirty="0"/>
                    </a:p>
                  </a:txBody>
                  <a:tcPr/>
                </a:tc>
                <a:tc>
                  <a:txBody>
                    <a:bodyPr/>
                    <a:lstStyle/>
                    <a:p>
                      <a:r>
                        <a:rPr lang="en-US" sz="1200" dirty="0" smtClean="0"/>
                        <a:t>Married</a:t>
                      </a:r>
                      <a:endParaRPr lang="en-US" sz="1200" dirty="0"/>
                    </a:p>
                  </a:txBody>
                  <a:tcPr/>
                </a:tc>
                <a:tc>
                  <a:txBody>
                    <a:bodyPr/>
                    <a:lstStyle/>
                    <a:p>
                      <a:r>
                        <a:rPr lang="en-US" sz="1200" dirty="0" smtClean="0"/>
                        <a:t>$300,000</a:t>
                      </a:r>
                      <a:endParaRPr lang="en-US" sz="1200" dirty="0"/>
                    </a:p>
                  </a:txBody>
                  <a:tcPr/>
                </a:tc>
                <a:tc>
                  <a:txBody>
                    <a:bodyPr/>
                    <a:lstStyle/>
                    <a:p>
                      <a:r>
                        <a:rPr lang="en-US" sz="1200" dirty="0" smtClean="0"/>
                        <a:t>$422,500</a:t>
                      </a:r>
                      <a:endParaRPr lang="en-US" sz="1200" dirty="0"/>
                    </a:p>
                  </a:txBody>
                  <a:tcPr/>
                </a:tc>
              </a:tr>
            </a:tbl>
          </a:graphicData>
        </a:graphic>
      </p:graphicFrame>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14</a:t>
            </a:fld>
            <a:endParaRPr lang="en-US" dirty="0"/>
          </a:p>
        </p:txBody>
      </p:sp>
      <p:sp>
        <p:nvSpPr>
          <p:cNvPr id="8" name="TextBox 7"/>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5"/>
          <p:cNvSpPr txBox="1">
            <a:spLocks/>
          </p:cNvSpPr>
          <p:nvPr/>
        </p:nvSpPr>
        <p:spPr>
          <a:xfrm>
            <a:off x="0" y="0"/>
            <a:ext cx="91440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shade val="75000"/>
                  </a:schemeClr>
                </a:solidFill>
                <a:effectLst/>
                <a:uLnTx/>
                <a:uFillTx/>
                <a:latin typeface="+mj-lt"/>
                <a:ea typeface="+mj-ea"/>
                <a:cs typeface="+mj-cs"/>
              </a:rPr>
              <a:t>AMT EXEMPTION. </a:t>
            </a:r>
            <a:r>
              <a:rPr kumimoji="0" lang="en-US" sz="1600" b="1" i="0" u="none" strike="noStrike" kern="1200" cap="none" spc="0" normalizeH="0" baseline="0" noProof="0" dirty="0" smtClean="0">
                <a:ln>
                  <a:noFill/>
                </a:ln>
                <a:solidFill>
                  <a:schemeClr val="accent3">
                    <a:shade val="75000"/>
                  </a:schemeClr>
                </a:solidFill>
                <a:effectLst/>
                <a:uLnTx/>
                <a:uFillTx/>
                <a:latin typeface="+mj-lt"/>
                <a:ea typeface="+mj-ea"/>
                <a:cs typeface="+mj-cs"/>
              </a:rPr>
              <a:t>See </a:t>
            </a:r>
            <a:r>
              <a:rPr kumimoji="0" lang="en-US" sz="1600" b="1" i="1" u="none" strike="noStrike" kern="1200" cap="none" spc="0" normalizeH="0" baseline="0" noProof="0" dirty="0" smtClean="0">
                <a:ln>
                  <a:noFill/>
                </a:ln>
                <a:solidFill>
                  <a:schemeClr val="accent3">
                    <a:shade val="75000"/>
                  </a:schemeClr>
                </a:solidFill>
                <a:effectLst/>
                <a:uLnTx/>
                <a:uFillTx/>
                <a:latin typeface="+mj-lt"/>
                <a:ea typeface="+mj-ea"/>
                <a:cs typeface="+mj-cs"/>
              </a:rPr>
              <a:t>Rev.</a:t>
            </a:r>
            <a:r>
              <a:rPr kumimoji="0" lang="en-US" sz="1600" b="1" i="1" u="none" strike="noStrike" kern="1200" cap="none" spc="0" normalizeH="0" noProof="0" dirty="0" smtClean="0">
                <a:ln>
                  <a:noFill/>
                </a:ln>
                <a:solidFill>
                  <a:schemeClr val="accent3">
                    <a:shade val="75000"/>
                  </a:schemeClr>
                </a:solidFill>
                <a:effectLst/>
                <a:uLnTx/>
                <a:uFillTx/>
                <a:latin typeface="+mj-lt"/>
                <a:ea typeface="+mj-ea"/>
                <a:cs typeface="+mj-cs"/>
              </a:rPr>
              <a:t> Proc. 2013-15</a:t>
            </a:r>
            <a:endParaRPr kumimoji="0" lang="en-US" sz="16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graphicFrame>
        <p:nvGraphicFramePr>
          <p:cNvPr id="6" name="Table 5"/>
          <p:cNvGraphicFramePr>
            <a:graphicFrameLocks noGrp="1"/>
          </p:cNvGraphicFramePr>
          <p:nvPr/>
        </p:nvGraphicFramePr>
        <p:xfrm>
          <a:off x="152400" y="533400"/>
          <a:ext cx="8839201" cy="3388360"/>
        </p:xfrm>
        <a:graphic>
          <a:graphicData uri="http://schemas.openxmlformats.org/drawingml/2006/table">
            <a:tbl>
              <a:tblPr firstRow="1" bandRow="1">
                <a:tableStyleId>{F5AB1C69-6EDB-4FF4-983F-18BD219EF322}</a:tableStyleId>
              </a:tblPr>
              <a:tblGrid>
                <a:gridCol w="1262743"/>
                <a:gridCol w="1262743"/>
                <a:gridCol w="1262743"/>
                <a:gridCol w="1262743"/>
                <a:gridCol w="1262743"/>
                <a:gridCol w="1262743"/>
                <a:gridCol w="1262743"/>
              </a:tblGrid>
              <a:tr h="370840">
                <a:tc>
                  <a:txBody>
                    <a:bodyPr/>
                    <a:lstStyle/>
                    <a:p>
                      <a:r>
                        <a:rPr lang="en-US" sz="1050" i="1" dirty="0" smtClean="0">
                          <a:solidFill>
                            <a:schemeClr val="tx1"/>
                          </a:solidFill>
                        </a:rPr>
                        <a:t>Year</a:t>
                      </a:r>
                      <a:endParaRPr lang="en-US" sz="1050" i="1" dirty="0">
                        <a:solidFill>
                          <a:schemeClr val="tx1"/>
                        </a:solidFill>
                      </a:endParaRPr>
                    </a:p>
                  </a:txBody>
                  <a:tcPr/>
                </a:tc>
                <a:tc>
                  <a:txBody>
                    <a:bodyPr/>
                    <a:lstStyle/>
                    <a:p>
                      <a:r>
                        <a:rPr lang="en-US" sz="1050" i="1" dirty="0" smtClean="0">
                          <a:solidFill>
                            <a:schemeClr val="tx1"/>
                          </a:solidFill>
                        </a:rPr>
                        <a:t>Filer</a:t>
                      </a:r>
                      <a:endParaRPr lang="en-US" sz="1050" i="1" dirty="0">
                        <a:solidFill>
                          <a:schemeClr val="tx1"/>
                        </a:solidFill>
                      </a:endParaRPr>
                    </a:p>
                  </a:txBody>
                  <a:tcPr/>
                </a:tc>
                <a:tc>
                  <a:txBody>
                    <a:bodyPr/>
                    <a:lstStyle/>
                    <a:p>
                      <a:r>
                        <a:rPr lang="en-US" sz="1050" i="1" dirty="0" smtClean="0">
                          <a:solidFill>
                            <a:schemeClr val="tx1"/>
                          </a:solidFill>
                        </a:rPr>
                        <a:t>Amount of Exemption</a:t>
                      </a:r>
                      <a:endParaRPr lang="en-US" sz="1050" i="1" dirty="0">
                        <a:solidFill>
                          <a:schemeClr val="tx1"/>
                        </a:solidFill>
                      </a:endParaRPr>
                    </a:p>
                  </a:txBody>
                  <a:tcPr/>
                </a:tc>
                <a:tc>
                  <a:txBody>
                    <a:bodyPr/>
                    <a:lstStyle/>
                    <a:p>
                      <a:r>
                        <a:rPr lang="en-US" sz="1050" i="1" dirty="0" smtClean="0">
                          <a:solidFill>
                            <a:schemeClr val="tx1"/>
                          </a:solidFill>
                        </a:rPr>
                        <a:t>AMT</a:t>
                      </a:r>
                      <a:r>
                        <a:rPr lang="en-US" sz="1050" i="1" baseline="0" dirty="0" smtClean="0">
                          <a:solidFill>
                            <a:schemeClr val="tx1"/>
                          </a:solidFill>
                        </a:rPr>
                        <a:t> Exemption is reduced by 25% of the amount that AMTI exceeds:</a:t>
                      </a:r>
                      <a:endParaRPr lang="en-US" sz="1050" i="1" dirty="0">
                        <a:solidFill>
                          <a:schemeClr val="tx1"/>
                        </a:solidFill>
                      </a:endParaRPr>
                    </a:p>
                  </a:txBody>
                  <a:tcPr/>
                </a:tc>
                <a:tc>
                  <a:txBody>
                    <a:bodyPr/>
                    <a:lstStyle/>
                    <a:p>
                      <a:r>
                        <a:rPr lang="en-US" sz="1050" i="1" dirty="0" smtClean="0">
                          <a:solidFill>
                            <a:schemeClr val="tx1"/>
                          </a:solidFill>
                        </a:rPr>
                        <a:t>AMTI at which Deduction is Completely Phased Out</a:t>
                      </a:r>
                      <a:endParaRPr lang="en-US" sz="1050" i="1" dirty="0">
                        <a:solidFill>
                          <a:schemeClr val="tx1"/>
                        </a:solidFill>
                      </a:endParaRPr>
                    </a:p>
                  </a:txBody>
                  <a:tcPr/>
                </a:tc>
                <a:tc>
                  <a:txBody>
                    <a:bodyPr/>
                    <a:lstStyle/>
                    <a:p>
                      <a:r>
                        <a:rPr lang="en-US" sz="1050" i="1" dirty="0" smtClean="0">
                          <a:solidFill>
                            <a:schemeClr val="tx1"/>
                          </a:solidFill>
                        </a:rPr>
                        <a:t>AMT Rate is 26%, up to the AMTI of:</a:t>
                      </a:r>
                      <a:endParaRPr lang="en-US" sz="1050" i="1" dirty="0">
                        <a:solidFill>
                          <a:schemeClr val="tx1"/>
                        </a:solidFill>
                      </a:endParaRPr>
                    </a:p>
                  </a:txBody>
                  <a:tcPr/>
                </a:tc>
                <a:tc>
                  <a:txBody>
                    <a:bodyPr/>
                    <a:lstStyle/>
                    <a:p>
                      <a:r>
                        <a:rPr lang="en-US" sz="1050" i="1" dirty="0" smtClean="0">
                          <a:solidFill>
                            <a:schemeClr val="tx1"/>
                          </a:solidFill>
                        </a:rPr>
                        <a:t>AMT Rate is 28% on AMTI over:</a:t>
                      </a:r>
                      <a:endParaRPr lang="en-US" sz="1050" i="1" dirty="0">
                        <a:solidFill>
                          <a:schemeClr val="tx1"/>
                        </a:solidFill>
                      </a:endParaRPr>
                    </a:p>
                  </a:txBody>
                  <a:tcPr/>
                </a:tc>
              </a:tr>
              <a:tr h="370840">
                <a:tc>
                  <a:txBody>
                    <a:bodyPr/>
                    <a:lstStyle/>
                    <a:p>
                      <a:r>
                        <a:rPr lang="en-US" sz="1100" i="0" dirty="0" smtClean="0"/>
                        <a:t>2012</a:t>
                      </a:r>
                      <a:endParaRPr lang="en-US" sz="1100" i="0" dirty="0"/>
                    </a:p>
                  </a:txBody>
                  <a:tcPr/>
                </a:tc>
                <a:tc>
                  <a:txBody>
                    <a:bodyPr/>
                    <a:lstStyle/>
                    <a:p>
                      <a:r>
                        <a:rPr lang="en-US" sz="1100" i="0" dirty="0" smtClean="0"/>
                        <a:t>Single</a:t>
                      </a:r>
                      <a:endParaRPr lang="en-US" sz="1100" i="0" dirty="0"/>
                    </a:p>
                  </a:txBody>
                  <a:tcPr/>
                </a:tc>
                <a:tc>
                  <a:txBody>
                    <a:bodyPr/>
                    <a:lstStyle/>
                    <a:p>
                      <a:r>
                        <a:rPr lang="en-US" sz="1100" i="0" smtClean="0"/>
                        <a:t>$50,600</a:t>
                      </a:r>
                      <a:endParaRPr lang="en-US" sz="1100" i="0" dirty="0"/>
                    </a:p>
                  </a:txBody>
                  <a:tcPr/>
                </a:tc>
                <a:tc>
                  <a:txBody>
                    <a:bodyPr/>
                    <a:lstStyle/>
                    <a:p>
                      <a:r>
                        <a:rPr lang="en-US" sz="1100" i="0" dirty="0" smtClean="0"/>
                        <a:t>$112,500</a:t>
                      </a:r>
                      <a:endParaRPr lang="en-US" sz="1100" i="0" dirty="0"/>
                    </a:p>
                  </a:txBody>
                  <a:tcPr/>
                </a:tc>
                <a:tc>
                  <a:txBody>
                    <a:bodyPr/>
                    <a:lstStyle/>
                    <a:p>
                      <a:r>
                        <a:rPr lang="en-US" sz="1100" i="0" dirty="0" smtClean="0"/>
                        <a:t>$314,900</a:t>
                      </a:r>
                      <a:endParaRPr lang="en-US" sz="1100" i="0" dirty="0"/>
                    </a:p>
                  </a:txBody>
                  <a:tcPr/>
                </a:tc>
                <a:tc>
                  <a:txBody>
                    <a:bodyPr/>
                    <a:lstStyle/>
                    <a:p>
                      <a:r>
                        <a:rPr lang="en-US" sz="1100" i="0" dirty="0" smtClean="0"/>
                        <a:t>$175,000</a:t>
                      </a:r>
                      <a:endParaRPr lang="en-US" sz="1100" i="0" dirty="0"/>
                    </a:p>
                  </a:txBody>
                  <a:tcPr/>
                </a:tc>
                <a:tc>
                  <a:txBody>
                    <a:bodyPr/>
                    <a:lstStyle/>
                    <a:p>
                      <a:r>
                        <a:rPr lang="en-US" sz="1100" i="0" dirty="0" smtClean="0"/>
                        <a:t>$175,000</a:t>
                      </a:r>
                      <a:endParaRPr lang="en-US" sz="1100" i="0" dirty="0"/>
                    </a:p>
                  </a:txBody>
                  <a:tcPr/>
                </a:tc>
              </a:tr>
              <a:tr h="370840">
                <a:tc>
                  <a:txBody>
                    <a:bodyPr/>
                    <a:lstStyle/>
                    <a:p>
                      <a:endParaRPr lang="en-US" sz="1100" i="0" dirty="0"/>
                    </a:p>
                  </a:txBody>
                  <a:tcPr/>
                </a:tc>
                <a:tc>
                  <a:txBody>
                    <a:bodyPr/>
                    <a:lstStyle/>
                    <a:p>
                      <a:r>
                        <a:rPr lang="en-US" sz="1100" i="0" dirty="0" smtClean="0"/>
                        <a:t>Joint</a:t>
                      </a:r>
                    </a:p>
                    <a:p>
                      <a:r>
                        <a:rPr lang="en-US" sz="1100" i="0" dirty="0" smtClean="0"/>
                        <a:t>Married</a:t>
                      </a:r>
                      <a:endParaRPr lang="en-US" sz="1100" i="0" dirty="0"/>
                    </a:p>
                  </a:txBody>
                  <a:tcPr/>
                </a:tc>
                <a:tc>
                  <a:txBody>
                    <a:bodyPr/>
                    <a:lstStyle/>
                    <a:p>
                      <a:r>
                        <a:rPr lang="en-US" sz="1100" i="0" dirty="0" smtClean="0"/>
                        <a:t>$78750</a:t>
                      </a:r>
                      <a:endParaRPr lang="en-US" sz="1100" i="0" dirty="0"/>
                    </a:p>
                  </a:txBody>
                  <a:tcPr/>
                </a:tc>
                <a:tc>
                  <a:txBody>
                    <a:bodyPr/>
                    <a:lstStyle/>
                    <a:p>
                      <a:r>
                        <a:rPr lang="en-US" sz="1100" i="0" dirty="0" smtClean="0"/>
                        <a:t>$150,000</a:t>
                      </a:r>
                      <a:endParaRPr lang="en-US" sz="1100" i="0" dirty="0"/>
                    </a:p>
                  </a:txBody>
                  <a:tcPr/>
                </a:tc>
                <a:tc>
                  <a:txBody>
                    <a:bodyPr/>
                    <a:lstStyle/>
                    <a:p>
                      <a:r>
                        <a:rPr lang="en-US" sz="1100" i="0" dirty="0" smtClean="0"/>
                        <a:t>$465,000</a:t>
                      </a:r>
                      <a:endParaRPr lang="en-US" sz="1100" i="0" dirty="0"/>
                    </a:p>
                  </a:txBody>
                  <a:tcPr/>
                </a:tc>
                <a:tc>
                  <a:txBody>
                    <a:bodyPr/>
                    <a:lstStyle/>
                    <a:p>
                      <a:r>
                        <a:rPr lang="en-US" sz="1100" i="0" dirty="0" smtClean="0"/>
                        <a:t>$175,000</a:t>
                      </a:r>
                      <a:endParaRPr lang="en-US" sz="1100" i="0" dirty="0"/>
                    </a:p>
                  </a:txBody>
                  <a:tcPr/>
                </a:tc>
                <a:tc>
                  <a:txBody>
                    <a:bodyPr/>
                    <a:lstStyle/>
                    <a:p>
                      <a:r>
                        <a:rPr lang="en-US" sz="1100" i="0" dirty="0" smtClean="0"/>
                        <a:t>$175,000</a:t>
                      </a:r>
                      <a:endParaRPr lang="en-US" sz="1100" i="0" dirty="0"/>
                    </a:p>
                  </a:txBody>
                  <a:tcPr/>
                </a:tc>
              </a:tr>
              <a:tr h="370840">
                <a:tc>
                  <a:txBody>
                    <a:bodyPr/>
                    <a:lstStyle/>
                    <a:p>
                      <a:endParaRPr lang="en-US" sz="1100" i="0" dirty="0"/>
                    </a:p>
                  </a:txBody>
                  <a:tcPr/>
                </a:tc>
                <a:tc>
                  <a:txBody>
                    <a:bodyPr/>
                    <a:lstStyle/>
                    <a:p>
                      <a:pPr algn="l"/>
                      <a:r>
                        <a:rPr lang="en-US" sz="1100" i="0" dirty="0" smtClean="0"/>
                        <a:t>MFS</a:t>
                      </a:r>
                      <a:endParaRPr lang="en-US" sz="1100" i="0" dirty="0"/>
                    </a:p>
                  </a:txBody>
                  <a:tcPr/>
                </a:tc>
                <a:tc>
                  <a:txBody>
                    <a:bodyPr/>
                    <a:lstStyle/>
                    <a:p>
                      <a:pPr algn="l"/>
                      <a:r>
                        <a:rPr lang="en-US" sz="1100" i="0" dirty="0" smtClean="0"/>
                        <a:t>$39,375</a:t>
                      </a:r>
                      <a:endParaRPr lang="en-US" sz="1100" i="0" dirty="0"/>
                    </a:p>
                  </a:txBody>
                  <a:tcPr/>
                </a:tc>
                <a:tc>
                  <a:txBody>
                    <a:bodyPr/>
                    <a:lstStyle/>
                    <a:p>
                      <a:pPr algn="l"/>
                      <a:r>
                        <a:rPr lang="en-US" sz="1100" i="0" dirty="0" smtClean="0"/>
                        <a:t>$75,000</a:t>
                      </a:r>
                      <a:endParaRPr lang="en-US" sz="1100" i="0" dirty="0"/>
                    </a:p>
                  </a:txBody>
                  <a:tcPr/>
                </a:tc>
                <a:tc>
                  <a:txBody>
                    <a:bodyPr/>
                    <a:lstStyle/>
                    <a:p>
                      <a:r>
                        <a:rPr lang="en-US" sz="1100" i="0" dirty="0" smtClean="0"/>
                        <a:t>$232,500</a:t>
                      </a:r>
                      <a:endParaRPr lang="en-US" sz="1100" i="0" dirty="0"/>
                    </a:p>
                  </a:txBody>
                  <a:tcPr/>
                </a:tc>
                <a:tc>
                  <a:txBody>
                    <a:bodyPr/>
                    <a:lstStyle/>
                    <a:p>
                      <a:r>
                        <a:rPr lang="en-US" sz="1100" i="0" dirty="0" smtClean="0"/>
                        <a:t>$87,500</a:t>
                      </a:r>
                      <a:endParaRPr lang="en-US" sz="1100" i="0" dirty="0"/>
                    </a:p>
                  </a:txBody>
                  <a:tcPr/>
                </a:tc>
                <a:tc>
                  <a:txBody>
                    <a:bodyPr/>
                    <a:lstStyle/>
                    <a:p>
                      <a:r>
                        <a:rPr lang="en-US" sz="1100" i="0" dirty="0" smtClean="0"/>
                        <a:t>$87,500</a:t>
                      </a:r>
                      <a:endParaRPr lang="en-US" sz="1100" i="0" dirty="0"/>
                    </a:p>
                  </a:txBody>
                  <a:tcPr/>
                </a:tc>
              </a:tr>
              <a:tr h="370840">
                <a:tc>
                  <a:txBody>
                    <a:bodyPr/>
                    <a:lstStyle/>
                    <a:p>
                      <a:r>
                        <a:rPr lang="en-US" sz="1100" i="0" dirty="0" smtClean="0"/>
                        <a:t>2013</a:t>
                      </a:r>
                      <a:endParaRPr lang="en-US" sz="1100" i="0" dirty="0"/>
                    </a:p>
                  </a:txBody>
                  <a:tcPr/>
                </a:tc>
                <a:tc>
                  <a:txBody>
                    <a:bodyPr/>
                    <a:lstStyle/>
                    <a:p>
                      <a:pPr algn="l"/>
                      <a:r>
                        <a:rPr lang="en-US" sz="1100" i="0" dirty="0" smtClean="0"/>
                        <a:t>Single</a:t>
                      </a:r>
                      <a:endParaRPr lang="en-US" sz="1100" i="0" dirty="0"/>
                    </a:p>
                  </a:txBody>
                  <a:tcPr/>
                </a:tc>
                <a:tc>
                  <a:txBody>
                    <a:bodyPr/>
                    <a:lstStyle/>
                    <a:p>
                      <a:pPr algn="l"/>
                      <a:r>
                        <a:rPr lang="en-US" sz="1100" i="0" dirty="0" smtClean="0"/>
                        <a:t>$51,900</a:t>
                      </a:r>
                      <a:endParaRPr lang="en-US" sz="1100" i="0" dirty="0"/>
                    </a:p>
                  </a:txBody>
                  <a:tcPr/>
                </a:tc>
                <a:tc>
                  <a:txBody>
                    <a:bodyPr/>
                    <a:lstStyle/>
                    <a:p>
                      <a:pPr algn="l"/>
                      <a:r>
                        <a:rPr lang="en-US" sz="1100" i="0" dirty="0" smtClean="0"/>
                        <a:t>$115,400</a:t>
                      </a:r>
                      <a:endParaRPr lang="en-US" sz="1100" i="0" dirty="0"/>
                    </a:p>
                  </a:txBody>
                  <a:tcPr/>
                </a:tc>
                <a:tc rowSpan="3">
                  <a:txBody>
                    <a:bodyPr/>
                    <a:lstStyle/>
                    <a:p>
                      <a:r>
                        <a:rPr lang="en-US" sz="1100" i="0" dirty="0" smtClean="0"/>
                        <a:t>(Info</a:t>
                      </a:r>
                      <a:r>
                        <a:rPr lang="en-US" sz="1100" i="0" baseline="0" dirty="0" smtClean="0"/>
                        <a:t> not provided in Rev. Proc. 2013-15)</a:t>
                      </a:r>
                      <a:endParaRPr lang="en-US" sz="1100" i="0" dirty="0"/>
                    </a:p>
                  </a:txBody>
                  <a:tcPr anchor="ctr"/>
                </a:tc>
                <a:tc>
                  <a:txBody>
                    <a:bodyPr/>
                    <a:lstStyle/>
                    <a:p>
                      <a:endParaRPr lang="en-US" sz="110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t>$179,500</a:t>
                      </a:r>
                    </a:p>
                    <a:p>
                      <a:endParaRPr lang="en-US" sz="1100" i="0" dirty="0"/>
                    </a:p>
                  </a:txBody>
                  <a:tcPr/>
                </a:tc>
              </a:tr>
              <a:tr h="370840">
                <a:tc>
                  <a:txBody>
                    <a:bodyPr/>
                    <a:lstStyle/>
                    <a:p>
                      <a:endParaRPr lang="en-US" sz="1100" i="0" dirty="0"/>
                    </a:p>
                  </a:txBody>
                  <a:tcPr/>
                </a:tc>
                <a:tc>
                  <a:txBody>
                    <a:bodyPr/>
                    <a:lstStyle/>
                    <a:p>
                      <a:pPr algn="l"/>
                      <a:r>
                        <a:rPr lang="en-US" sz="1100" i="0" dirty="0" smtClean="0"/>
                        <a:t>Joint Married</a:t>
                      </a:r>
                      <a:endParaRPr lang="en-US" sz="1100" i="0" dirty="0"/>
                    </a:p>
                  </a:txBody>
                  <a:tcPr/>
                </a:tc>
                <a:tc>
                  <a:txBody>
                    <a:bodyPr/>
                    <a:lstStyle/>
                    <a:p>
                      <a:pPr algn="l"/>
                      <a:r>
                        <a:rPr lang="en-US" sz="1100" i="0" dirty="0" smtClean="0"/>
                        <a:t>$80,800</a:t>
                      </a:r>
                      <a:endParaRPr lang="en-US" sz="1100" i="0" dirty="0"/>
                    </a:p>
                  </a:txBody>
                  <a:tcPr/>
                </a:tc>
                <a:tc>
                  <a:txBody>
                    <a:bodyPr/>
                    <a:lstStyle/>
                    <a:p>
                      <a:pPr algn="l"/>
                      <a:r>
                        <a:rPr lang="en-US" sz="1100" i="0" dirty="0" smtClean="0"/>
                        <a:t>$153,900</a:t>
                      </a:r>
                      <a:endParaRPr lang="en-US" sz="1100" i="0" dirty="0"/>
                    </a:p>
                  </a:txBody>
                  <a:tcPr/>
                </a:tc>
                <a:tc vMerge="1">
                  <a:txBody>
                    <a:bodyPr/>
                    <a:lstStyle/>
                    <a:p>
                      <a:endParaRPr lang="en-US" sz="1200" dirty="0"/>
                    </a:p>
                  </a:txBody>
                  <a:tcPr/>
                </a:tc>
                <a:tc>
                  <a:txBody>
                    <a:bodyPr/>
                    <a:lstStyle/>
                    <a:p>
                      <a:endParaRPr lang="en-US" sz="1100" i="0" dirty="0"/>
                    </a:p>
                  </a:txBody>
                  <a:tcPr/>
                </a:tc>
                <a:tc>
                  <a:txBody>
                    <a:bodyPr/>
                    <a:lstStyle/>
                    <a:p>
                      <a:r>
                        <a:rPr lang="en-US" sz="1100" i="0" dirty="0" smtClean="0"/>
                        <a:t>$179,500</a:t>
                      </a:r>
                      <a:endParaRPr lang="en-US" sz="1100" i="0" dirty="0"/>
                    </a:p>
                  </a:txBody>
                  <a:tcPr/>
                </a:tc>
              </a:tr>
              <a:tr h="370840">
                <a:tc>
                  <a:txBody>
                    <a:bodyPr/>
                    <a:lstStyle/>
                    <a:p>
                      <a:endParaRPr lang="en-US" sz="1100" i="0" dirty="0"/>
                    </a:p>
                  </a:txBody>
                  <a:tcPr/>
                </a:tc>
                <a:tc>
                  <a:txBody>
                    <a:bodyPr/>
                    <a:lstStyle/>
                    <a:p>
                      <a:pPr algn="l"/>
                      <a:r>
                        <a:rPr lang="en-US" sz="1100" i="0" dirty="0" smtClean="0"/>
                        <a:t>MFS</a:t>
                      </a:r>
                      <a:endParaRPr lang="en-US" sz="1100" i="0" dirty="0"/>
                    </a:p>
                  </a:txBody>
                  <a:tcPr/>
                </a:tc>
                <a:tc>
                  <a:txBody>
                    <a:bodyPr/>
                    <a:lstStyle/>
                    <a:p>
                      <a:pPr algn="l"/>
                      <a:r>
                        <a:rPr lang="en-US" sz="1100" i="0" dirty="0" smtClean="0"/>
                        <a:t>$40,400</a:t>
                      </a:r>
                      <a:endParaRPr lang="en-US" sz="1100" i="0" dirty="0"/>
                    </a:p>
                  </a:txBody>
                  <a:tcPr/>
                </a:tc>
                <a:tc>
                  <a:txBody>
                    <a:bodyPr/>
                    <a:lstStyle/>
                    <a:p>
                      <a:pPr algn="l"/>
                      <a:r>
                        <a:rPr lang="en-US" sz="1100" i="0" dirty="0" smtClean="0"/>
                        <a:t>$76,950</a:t>
                      </a:r>
                      <a:endParaRPr lang="en-US" sz="1100" i="0" dirty="0"/>
                    </a:p>
                  </a:txBody>
                  <a:tcPr/>
                </a:tc>
                <a:tc vMerge="1">
                  <a:txBody>
                    <a:bodyPr/>
                    <a:lstStyle/>
                    <a:p>
                      <a:endParaRPr lang="en-US" sz="1200" dirty="0"/>
                    </a:p>
                  </a:txBody>
                  <a:tcPr/>
                </a:tc>
                <a:tc>
                  <a:txBody>
                    <a:bodyPr/>
                    <a:lstStyle/>
                    <a:p>
                      <a:endParaRPr lang="en-US" sz="1100" i="0" dirty="0"/>
                    </a:p>
                  </a:txBody>
                  <a:tcPr/>
                </a:tc>
                <a:tc>
                  <a:txBody>
                    <a:bodyPr/>
                    <a:lstStyle/>
                    <a:p>
                      <a:r>
                        <a:rPr lang="en-US" sz="1100" i="0" dirty="0" smtClean="0"/>
                        <a:t>$89,750</a:t>
                      </a:r>
                      <a:endParaRPr lang="en-US" sz="1100" i="0" dirty="0"/>
                    </a:p>
                  </a:txBody>
                  <a:tcPr/>
                </a:tc>
              </a:tr>
            </a:tbl>
          </a:graphicData>
        </a:graphic>
      </p:graphicFrame>
      <p:sp>
        <p:nvSpPr>
          <p:cNvPr id="7" name="TextBox 6"/>
          <p:cNvSpPr txBox="1"/>
          <p:nvPr/>
        </p:nvSpPr>
        <p:spPr>
          <a:xfrm>
            <a:off x="8382000" y="6488668"/>
            <a:ext cx="609600" cy="369332"/>
          </a:xfrm>
          <a:prstGeom prst="rect">
            <a:avLst/>
          </a:prstGeom>
          <a:noFill/>
        </p:spPr>
        <p:txBody>
          <a:bodyPr wrap="square" rtlCol="0">
            <a:spAutoFit/>
          </a:bodyPr>
          <a:lstStyle/>
          <a:p>
            <a:pPr algn="r"/>
            <a:fld id="{3DEE2D50-048D-4A04-96E9-8EFE796E0B9C}" type="slidenum">
              <a:rPr lang="en-US" smtClean="0"/>
              <a:pPr algn="r"/>
              <a:t>15</a:t>
            </a:fld>
            <a:endParaRPr lang="en-US" dirty="0"/>
          </a:p>
        </p:txBody>
      </p:sp>
      <p:sp>
        <p:nvSpPr>
          <p:cNvPr id="8" name="TextBox 7"/>
          <p:cNvSpPr txBox="1"/>
          <p:nvPr/>
        </p:nvSpPr>
        <p:spPr>
          <a:xfrm>
            <a:off x="15240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5"/>
          <p:cNvSpPr txBox="1">
            <a:spLocks/>
          </p:cNvSpPr>
          <p:nvPr/>
        </p:nvSpPr>
        <p:spPr>
          <a:xfrm>
            <a:off x="0" y="0"/>
            <a:ext cx="91440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accent3">
                    <a:shade val="75000"/>
                  </a:schemeClr>
                </a:solidFill>
                <a:effectLst/>
                <a:uLnTx/>
                <a:uFillTx/>
                <a:latin typeface="+mj-lt"/>
                <a:ea typeface="+mj-ea"/>
                <a:cs typeface="+mj-cs"/>
              </a:rPr>
              <a:t>STUDENT LOAN INTEREST DEDUCTIBILITY.</a:t>
            </a:r>
            <a:r>
              <a:rPr kumimoji="0" lang="en-US" b="1" i="0" u="none" strike="noStrike" kern="1200" cap="none" spc="0" normalizeH="0" noProof="0" dirty="0" smtClean="0">
                <a:ln>
                  <a:noFill/>
                </a:ln>
                <a:solidFill>
                  <a:schemeClr val="accent3">
                    <a:shade val="75000"/>
                  </a:schemeClr>
                </a:solidFill>
                <a:effectLst/>
                <a:uLnTx/>
                <a:uFillTx/>
                <a:latin typeface="+mj-lt"/>
                <a:ea typeface="+mj-ea"/>
                <a:cs typeface="+mj-cs"/>
              </a:rPr>
              <a:t> </a:t>
            </a:r>
            <a:r>
              <a:rPr kumimoji="0" lang="en-US" sz="1200" b="1" i="0" u="none" strike="noStrike" kern="1200" cap="none" spc="0" normalizeH="0" noProof="0" dirty="0" smtClean="0">
                <a:ln>
                  <a:noFill/>
                </a:ln>
                <a:solidFill>
                  <a:schemeClr val="accent3">
                    <a:shade val="75000"/>
                  </a:schemeClr>
                </a:solidFill>
                <a:effectLst/>
                <a:uLnTx/>
                <a:uFillTx/>
                <a:latin typeface="+mj-lt"/>
                <a:ea typeface="+mj-ea"/>
                <a:cs typeface="+mj-cs"/>
              </a:rPr>
              <a:t>See Pub 970 (2011); Pub 17 (2012)</a:t>
            </a:r>
            <a:endParaRPr kumimoji="0" lang="en-US"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graphicFrame>
        <p:nvGraphicFramePr>
          <p:cNvPr id="4" name="Table 3"/>
          <p:cNvGraphicFramePr>
            <a:graphicFrameLocks noGrp="1"/>
          </p:cNvGraphicFramePr>
          <p:nvPr/>
        </p:nvGraphicFramePr>
        <p:xfrm>
          <a:off x="152400" y="609600"/>
          <a:ext cx="8839200" cy="2951480"/>
        </p:xfrm>
        <a:graphic>
          <a:graphicData uri="http://schemas.openxmlformats.org/drawingml/2006/table">
            <a:tbl>
              <a:tblPr firstRow="1" bandRow="1">
                <a:tableStyleId>{F5AB1C69-6EDB-4FF4-983F-18BD219EF322}</a:tableStyleId>
              </a:tblPr>
              <a:tblGrid>
                <a:gridCol w="2209800"/>
                <a:gridCol w="2209800"/>
                <a:gridCol w="2209800"/>
                <a:gridCol w="2209800"/>
              </a:tblGrid>
              <a:tr h="370840">
                <a:tc>
                  <a:txBody>
                    <a:bodyPr/>
                    <a:lstStyle/>
                    <a:p>
                      <a:r>
                        <a:rPr lang="en-US" sz="1200" i="1" dirty="0" smtClean="0">
                          <a:solidFill>
                            <a:schemeClr val="tx1"/>
                          </a:solidFill>
                        </a:rPr>
                        <a:t>Year</a:t>
                      </a:r>
                      <a:endParaRPr lang="en-US" sz="1200" i="1" dirty="0">
                        <a:solidFill>
                          <a:schemeClr val="tx1"/>
                        </a:solidFill>
                      </a:endParaRPr>
                    </a:p>
                  </a:txBody>
                  <a:tcPr/>
                </a:tc>
                <a:tc>
                  <a:txBody>
                    <a:bodyPr/>
                    <a:lstStyle/>
                    <a:p>
                      <a:r>
                        <a:rPr lang="en-US" sz="1200" i="1" dirty="0" smtClean="0">
                          <a:solidFill>
                            <a:schemeClr val="tx1"/>
                          </a:solidFill>
                        </a:rPr>
                        <a:t>Filer</a:t>
                      </a:r>
                      <a:endParaRPr lang="en-US" sz="1200" i="1" dirty="0">
                        <a:solidFill>
                          <a:schemeClr val="tx1"/>
                        </a:solidFill>
                      </a:endParaRPr>
                    </a:p>
                  </a:txBody>
                  <a:tcPr/>
                </a:tc>
                <a:tc>
                  <a:txBody>
                    <a:bodyPr/>
                    <a:lstStyle/>
                    <a:p>
                      <a:r>
                        <a:rPr lang="en-US" sz="1200" i="1" dirty="0" smtClean="0">
                          <a:solidFill>
                            <a:schemeClr val="tx1"/>
                          </a:solidFill>
                        </a:rPr>
                        <a:t>AGI at which Deduction</a:t>
                      </a:r>
                      <a:r>
                        <a:rPr lang="en-US" sz="1200" i="1" baseline="0" dirty="0" smtClean="0">
                          <a:solidFill>
                            <a:schemeClr val="tx1"/>
                          </a:solidFill>
                        </a:rPr>
                        <a:t> </a:t>
                      </a:r>
                      <a:r>
                        <a:rPr lang="en-US" sz="1200" i="1" dirty="0" smtClean="0">
                          <a:solidFill>
                            <a:schemeClr val="tx1"/>
                          </a:solidFill>
                        </a:rPr>
                        <a:t>Begins to Phase Out</a:t>
                      </a:r>
                      <a:endParaRPr lang="en-US" sz="1200" i="1" dirty="0">
                        <a:solidFill>
                          <a:schemeClr val="tx1"/>
                        </a:solidFill>
                      </a:endParaRPr>
                    </a:p>
                  </a:txBody>
                  <a:tcPr/>
                </a:tc>
                <a:tc>
                  <a:txBody>
                    <a:bodyPr/>
                    <a:lstStyle/>
                    <a:p>
                      <a:r>
                        <a:rPr lang="en-US" sz="1200" i="1" dirty="0" smtClean="0">
                          <a:solidFill>
                            <a:schemeClr val="tx1"/>
                          </a:solidFill>
                        </a:rPr>
                        <a:t>AGI at Which Deduction is Completely Phased Out</a:t>
                      </a:r>
                      <a:endParaRPr lang="en-US" sz="1200" i="1" dirty="0">
                        <a:solidFill>
                          <a:schemeClr val="tx1"/>
                        </a:solidFill>
                      </a:endParaRPr>
                    </a:p>
                  </a:txBody>
                  <a:tcPr/>
                </a:tc>
              </a:tr>
              <a:tr h="370840">
                <a:tc>
                  <a:txBody>
                    <a:bodyPr/>
                    <a:lstStyle/>
                    <a:p>
                      <a:r>
                        <a:rPr lang="en-US" sz="1200" dirty="0" smtClean="0"/>
                        <a:t>2011</a:t>
                      </a:r>
                      <a:endParaRPr lang="en-US" sz="1200" dirty="0"/>
                    </a:p>
                  </a:txBody>
                  <a:tcPr/>
                </a:tc>
                <a:tc>
                  <a:txBody>
                    <a:bodyPr/>
                    <a:lstStyle/>
                    <a:p>
                      <a:r>
                        <a:rPr lang="en-US" sz="1200" dirty="0" smtClean="0"/>
                        <a:t>Single</a:t>
                      </a:r>
                      <a:endParaRPr lang="en-US" sz="1200" dirty="0"/>
                    </a:p>
                  </a:txBody>
                  <a:tcPr/>
                </a:tc>
                <a:tc>
                  <a:txBody>
                    <a:bodyPr/>
                    <a:lstStyle/>
                    <a:p>
                      <a:r>
                        <a:rPr lang="en-US" sz="1200" dirty="0" smtClean="0"/>
                        <a:t>$60,000</a:t>
                      </a:r>
                      <a:endParaRPr lang="en-US" sz="1200" dirty="0"/>
                    </a:p>
                  </a:txBody>
                  <a:tcPr/>
                </a:tc>
                <a:tc>
                  <a:txBody>
                    <a:bodyPr/>
                    <a:lstStyle/>
                    <a:p>
                      <a:r>
                        <a:rPr lang="en-US" sz="1200" dirty="0" smtClean="0"/>
                        <a:t>$75,000</a:t>
                      </a:r>
                      <a:endParaRPr lang="en-US" sz="1200" dirty="0"/>
                    </a:p>
                  </a:txBody>
                  <a:tcPr/>
                </a:tc>
              </a:tr>
              <a:tr h="370840">
                <a:tc>
                  <a:txBody>
                    <a:bodyPr/>
                    <a:lstStyle/>
                    <a:p>
                      <a:endParaRPr lang="en-US" sz="1200" dirty="0"/>
                    </a:p>
                  </a:txBody>
                  <a:tcPr/>
                </a:tc>
                <a:tc>
                  <a:txBody>
                    <a:bodyPr/>
                    <a:lstStyle/>
                    <a:p>
                      <a:r>
                        <a:rPr lang="en-US" sz="1200" dirty="0" smtClean="0"/>
                        <a:t>Joint</a:t>
                      </a:r>
                      <a:endParaRPr lang="en-US" sz="1200" dirty="0"/>
                    </a:p>
                  </a:txBody>
                  <a:tcPr/>
                </a:tc>
                <a:tc>
                  <a:txBody>
                    <a:bodyPr/>
                    <a:lstStyle/>
                    <a:p>
                      <a:r>
                        <a:rPr lang="en-US" sz="1200" dirty="0" smtClean="0"/>
                        <a:t>$120,000</a:t>
                      </a:r>
                      <a:endParaRPr lang="en-US" sz="1200" dirty="0"/>
                    </a:p>
                  </a:txBody>
                  <a:tcPr/>
                </a:tc>
                <a:tc>
                  <a:txBody>
                    <a:bodyPr/>
                    <a:lstStyle/>
                    <a:p>
                      <a:r>
                        <a:rPr lang="en-US" sz="1200" dirty="0" smtClean="0"/>
                        <a:t>$150,000</a:t>
                      </a:r>
                      <a:endParaRPr lang="en-US" sz="1200" dirty="0"/>
                    </a:p>
                  </a:txBody>
                  <a:tcPr/>
                </a:tc>
              </a:tr>
              <a:tr h="370840">
                <a:tc>
                  <a:txBody>
                    <a:bodyPr/>
                    <a:lstStyle/>
                    <a:p>
                      <a:r>
                        <a:rPr lang="en-US" sz="1200" dirty="0" smtClean="0"/>
                        <a:t>2012</a:t>
                      </a:r>
                      <a:endParaRPr lang="en-US" sz="1200" dirty="0"/>
                    </a:p>
                  </a:txBody>
                  <a:tcPr/>
                </a:tc>
                <a:tc>
                  <a:txBody>
                    <a:bodyPr/>
                    <a:lstStyle/>
                    <a:p>
                      <a:pPr algn="l"/>
                      <a:r>
                        <a:rPr lang="en-US" sz="1200" i="0" dirty="0" smtClean="0"/>
                        <a:t>Single</a:t>
                      </a:r>
                      <a:endParaRPr lang="en-US" sz="1200" i="0" dirty="0"/>
                    </a:p>
                  </a:txBody>
                  <a:tcPr/>
                </a:tc>
                <a:tc>
                  <a:txBody>
                    <a:bodyPr/>
                    <a:lstStyle/>
                    <a:p>
                      <a:pPr algn="l"/>
                      <a:r>
                        <a:rPr lang="en-US" sz="1200" i="0" dirty="0" smtClean="0"/>
                        <a:t>$60,000</a:t>
                      </a:r>
                      <a:endParaRPr lang="en-US" sz="1200" i="0" dirty="0"/>
                    </a:p>
                  </a:txBody>
                  <a:tcPr/>
                </a:tc>
                <a:tc>
                  <a:txBody>
                    <a:bodyPr/>
                    <a:lstStyle/>
                    <a:p>
                      <a:r>
                        <a:rPr lang="en-US" sz="1200" dirty="0" smtClean="0"/>
                        <a:t>$75,000</a:t>
                      </a:r>
                      <a:endParaRPr lang="en-US" sz="1200" dirty="0"/>
                    </a:p>
                  </a:txBody>
                  <a:tcPr/>
                </a:tc>
              </a:tr>
              <a:tr h="370840">
                <a:tc>
                  <a:txBody>
                    <a:bodyPr/>
                    <a:lstStyle/>
                    <a:p>
                      <a:endParaRPr lang="en-US" sz="1200" dirty="0"/>
                    </a:p>
                  </a:txBody>
                  <a:tcPr/>
                </a:tc>
                <a:tc>
                  <a:txBody>
                    <a:bodyPr/>
                    <a:lstStyle/>
                    <a:p>
                      <a:pPr algn="l"/>
                      <a:r>
                        <a:rPr lang="en-US" sz="1200" i="0" dirty="0" smtClean="0"/>
                        <a:t>Joint</a:t>
                      </a:r>
                      <a:endParaRPr lang="en-US" sz="1200" i="0" dirty="0"/>
                    </a:p>
                  </a:txBody>
                  <a:tcPr/>
                </a:tc>
                <a:tc>
                  <a:txBody>
                    <a:bodyPr/>
                    <a:lstStyle/>
                    <a:p>
                      <a:pPr algn="l"/>
                      <a:r>
                        <a:rPr lang="en-US" sz="1200" i="0" dirty="0" smtClean="0"/>
                        <a:t>$125,000</a:t>
                      </a:r>
                      <a:endParaRPr lang="en-US" sz="1200" i="0" dirty="0"/>
                    </a:p>
                  </a:txBody>
                  <a:tcPr/>
                </a:tc>
                <a:tc>
                  <a:txBody>
                    <a:bodyPr/>
                    <a:lstStyle/>
                    <a:p>
                      <a:r>
                        <a:rPr lang="en-US" sz="1200" dirty="0" smtClean="0"/>
                        <a:t>$155,000</a:t>
                      </a:r>
                      <a:endParaRPr lang="en-US" sz="1200" dirty="0"/>
                    </a:p>
                  </a:txBody>
                  <a:tcPr/>
                </a:tc>
              </a:tr>
              <a:tr h="370840">
                <a:tc>
                  <a:txBody>
                    <a:bodyPr/>
                    <a:lstStyle/>
                    <a:p>
                      <a:r>
                        <a:rPr lang="en-US" sz="1200" dirty="0" smtClean="0"/>
                        <a:t>2013</a:t>
                      </a:r>
                      <a:endParaRPr lang="en-US" sz="1200" dirty="0"/>
                    </a:p>
                  </a:txBody>
                  <a:tcPr/>
                </a:tc>
                <a:tc>
                  <a:txBody>
                    <a:bodyPr/>
                    <a:lstStyle/>
                    <a:p>
                      <a:pPr algn="l"/>
                      <a:endParaRPr lang="en-US" sz="1200" i="0" dirty="0"/>
                    </a:p>
                  </a:txBody>
                  <a:tcPr/>
                </a:tc>
                <a:tc>
                  <a:txBody>
                    <a:bodyPr/>
                    <a:lstStyle/>
                    <a:p>
                      <a:pPr algn="l"/>
                      <a:endParaRPr lang="en-US" sz="1200" i="0" dirty="0"/>
                    </a:p>
                  </a:txBody>
                  <a:tcPr/>
                </a:tc>
                <a:tc>
                  <a:txBody>
                    <a:bodyPr/>
                    <a:lstStyle/>
                    <a:p>
                      <a:endParaRPr lang="en-US" sz="1200" dirty="0"/>
                    </a:p>
                  </a:txBody>
                  <a:tcPr/>
                </a:tc>
              </a:tr>
              <a:tr h="370840">
                <a:tc gridSpan="4">
                  <a:txBody>
                    <a:bodyPr/>
                    <a:lstStyle/>
                    <a:p>
                      <a:pPr>
                        <a:buFont typeface="Arial" pitchFamily="34" charset="0"/>
                        <a:buChar char="•"/>
                      </a:pPr>
                      <a:r>
                        <a:rPr lang="en-US" sz="1200" dirty="0" smtClean="0">
                          <a:latin typeface="+mj-lt"/>
                        </a:rPr>
                        <a:t>The increased MAGI phase out ranges for</a:t>
                      </a:r>
                      <a:r>
                        <a:rPr lang="en-US" sz="1200" baseline="0" dirty="0" smtClean="0">
                          <a:latin typeface="+mj-lt"/>
                        </a:rPr>
                        <a:t> the student loan interest deduction have been made permanent (IRC </a:t>
                      </a:r>
                      <a:r>
                        <a:rPr lang="en-US" sz="1200" baseline="0" dirty="0" smtClean="0">
                          <a:latin typeface="+mj-lt"/>
                          <a:cs typeface="Arial"/>
                        </a:rPr>
                        <a:t>§ 221(b)(2)), by striking title IX of the Economic Growth and Tax Reconciliation Act of 2001 (PL 107-16).</a:t>
                      </a:r>
                    </a:p>
                    <a:p>
                      <a:pPr>
                        <a:buFont typeface="Arial" pitchFamily="34" charset="0"/>
                        <a:buChar char="•"/>
                      </a:pPr>
                      <a:r>
                        <a:rPr lang="en-US" sz="1200" baseline="0" dirty="0" smtClean="0">
                          <a:latin typeface="+mj-lt"/>
                          <a:cs typeface="Arial"/>
                        </a:rPr>
                        <a:t>In addition, the 60 month (5-year) deduction limitation and non-deductibility of voluntary payments is permanently stricken.</a:t>
                      </a:r>
                      <a:endParaRPr lang="en-US" sz="1200" dirty="0">
                        <a:latin typeface="+mj-lt"/>
                      </a:endParaRPr>
                    </a:p>
                  </a:txBody>
                  <a:tcPr/>
                </a:tc>
                <a:tc hMerge="1">
                  <a:txBody>
                    <a:bodyPr/>
                    <a:lstStyle/>
                    <a:p>
                      <a:pPr algn="l"/>
                      <a:endParaRPr lang="en-US" sz="1200" i="0" dirty="0"/>
                    </a:p>
                  </a:txBody>
                  <a:tcPr/>
                </a:tc>
                <a:tc hMerge="1">
                  <a:txBody>
                    <a:bodyPr/>
                    <a:lstStyle/>
                    <a:p>
                      <a:pPr algn="l"/>
                      <a:endParaRPr lang="en-US" sz="1200" i="0" dirty="0"/>
                    </a:p>
                  </a:txBody>
                  <a:tcPr/>
                </a:tc>
                <a:tc hMerge="1">
                  <a:txBody>
                    <a:bodyPr/>
                    <a:lstStyle/>
                    <a:p>
                      <a:endParaRPr lang="en-US" sz="1200" dirty="0"/>
                    </a:p>
                  </a:txBody>
                  <a:tcPr/>
                </a:tc>
              </a:tr>
            </a:tbl>
          </a:graphicData>
        </a:graphic>
      </p:graphicFrame>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16</a:t>
            </a:fld>
            <a:endParaRPr lang="en-US" dirty="0"/>
          </a:p>
        </p:txBody>
      </p:sp>
      <p:sp>
        <p:nvSpPr>
          <p:cNvPr id="9" name="TextBox 8"/>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7" cy="6248394"/>
        </p:xfrm>
        <a:graphic>
          <a:graphicData uri="http://schemas.openxmlformats.org/drawingml/2006/table">
            <a:tbl>
              <a:tblPr/>
              <a:tblGrid>
                <a:gridCol w="168284"/>
                <a:gridCol w="168284"/>
                <a:gridCol w="168284"/>
                <a:gridCol w="168284"/>
                <a:gridCol w="1314715"/>
                <a:gridCol w="572076"/>
                <a:gridCol w="136729"/>
                <a:gridCol w="462780"/>
                <a:gridCol w="136729"/>
                <a:gridCol w="431226"/>
                <a:gridCol w="136729"/>
                <a:gridCol w="462780"/>
                <a:gridCol w="136729"/>
                <a:gridCol w="431226"/>
                <a:gridCol w="136729"/>
                <a:gridCol w="462780"/>
                <a:gridCol w="136729"/>
                <a:gridCol w="431226"/>
                <a:gridCol w="136729"/>
                <a:gridCol w="462780"/>
                <a:gridCol w="136729"/>
                <a:gridCol w="431226"/>
                <a:gridCol w="136729"/>
                <a:gridCol w="462780"/>
                <a:gridCol w="715206"/>
                <a:gridCol w="136729"/>
                <a:gridCol w="462780"/>
              </a:tblGrid>
              <a:tr h="165730">
                <a:tc>
                  <a:txBody>
                    <a:bodyPr/>
                    <a:lstStyle/>
                    <a:p>
                      <a:pPr algn="l" fontAlgn="b"/>
                      <a:endParaRPr lang="en-US" sz="900" b="1"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TOTAL</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65730">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Jan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Feb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Apr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May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Jan - Dec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3">
                  <a:txBody>
                    <a:bodyPr/>
                    <a:lstStyle/>
                    <a:p>
                      <a:pPr algn="l" fontAlgn="b"/>
                      <a:r>
                        <a:rPr lang="en-US" sz="900" b="1" i="0" u="none" strike="noStrike">
                          <a:solidFill>
                            <a:srgbClr val="000000"/>
                          </a:solidFill>
                          <a:latin typeface="Arial"/>
                        </a:rPr>
                        <a:t>Expense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300 West First Street</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Real Estate Taxes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Sales Tax</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300 West First Street Expenses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12418">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Accounting</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Auto</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Gas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Maintenance Agreements</a:t>
                      </a: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Registration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Service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Auto - 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Auto</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12418">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dirty="0">
                          <a:solidFill>
                            <a:srgbClr val="000000"/>
                          </a:solidFill>
                          <a:latin typeface="Arial"/>
                        </a:rPr>
                        <a:t>Bank Charge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Child 1 Expenses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Allowance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Auto</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Auto Insurance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CC in excess of allowance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Dry Cleaning and Laundry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Education-Books and Supplies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Education-Tuiton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8410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Education Associations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Groceries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Insurance Health</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Pharmacy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Shipping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Expenses - 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Expenses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12418">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Cash Withdrawals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Cash Withdrawal- </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Cash Withdrawal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42054">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Cash Withdrawals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6573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TOTAL</a:t>
                      </a:r>
                    </a:p>
                  </a:txBody>
                  <a:tcPr marL="0" marR="0" marT="0" marB="0" anchor="b">
                    <a:lnL>
                      <a:noFill/>
                    </a:lnL>
                    <a:lnR>
                      <a:noFill/>
                    </a:lnR>
                    <a:lnT>
                      <a:noFill/>
                    </a:lnT>
                    <a:lnB>
                      <a:noFill/>
                    </a:lnB>
                  </a:tcPr>
                </a:tc>
                <a:tc>
                  <a:txBody>
                    <a:bodyPr/>
                    <a:lstStyle/>
                    <a:p>
                      <a:pPr algn="ctr" fontAlgn="b"/>
                      <a:r>
                        <a:rPr lang="en-US" sz="105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105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pic>
        <p:nvPicPr>
          <p:cNvPr id="3" name="FILTER" hidden="1"/>
          <p:cNvPicPr>
            <a:picLocks noChangeArrowheads="1"/>
          </p:cNvPicPr>
          <p:nvPr/>
        </p:nvPicPr>
        <p:blipFill>
          <a:blip r:embed="rId2" cstate="print"/>
          <a:srcRect/>
          <a:stretch>
            <a:fillRect/>
          </a:stretch>
        </p:blipFill>
        <p:spPr bwMode="auto">
          <a:xfrm>
            <a:off x="0" y="0"/>
            <a:ext cx="1524000" cy="381000"/>
          </a:xfrm>
          <a:prstGeom prst="rect">
            <a:avLst/>
          </a:prstGeom>
          <a:solidFill>
            <a:srgbClr val="FFFFFF"/>
          </a:solidFill>
          <a:ln w="9525">
            <a:noFill/>
            <a:miter lim="800000"/>
            <a:headEnd/>
            <a:tailEnd/>
          </a:ln>
        </p:spPr>
      </p:pic>
      <p:pic>
        <p:nvPicPr>
          <p:cNvPr id="4" name="HEADER" hidden="1"/>
          <p:cNvPicPr>
            <a:picLocks noChangeArrowheads="1"/>
          </p:cNvPicPr>
          <p:nvPr/>
        </p:nvPicPr>
        <p:blipFill>
          <a:blip r:embed="rId3" cstate="print"/>
          <a:srcRect/>
          <a:stretch>
            <a:fillRect/>
          </a:stretch>
        </p:blipFill>
        <p:spPr bwMode="auto">
          <a:xfrm>
            <a:off x="0" y="0"/>
            <a:ext cx="1524000" cy="381000"/>
          </a:xfrm>
          <a:prstGeom prst="rect">
            <a:avLst/>
          </a:prstGeom>
          <a:solidFill>
            <a:srgbClr val="FFFFFF"/>
          </a:solidFill>
          <a:ln w="9525">
            <a:noFill/>
            <a:miter lim="800000"/>
            <a:headEnd/>
            <a:tailEnd/>
          </a:ln>
        </p:spPr>
      </p:pic>
      <p:pic>
        <p:nvPicPr>
          <p:cNvPr id="5" name="FILTER" hidden="1"/>
          <p:cNvPicPr>
            <a:picLocks noChangeArrowheads="1"/>
          </p:cNvPicPr>
          <p:nvPr/>
        </p:nvPicPr>
        <p:blipFill>
          <a:blip r:embed="rId2" cstate="print"/>
          <a:srcRect/>
          <a:stretch>
            <a:fillRect/>
          </a:stretch>
        </p:blipFill>
        <p:spPr bwMode="auto">
          <a:xfrm>
            <a:off x="0" y="7010400"/>
            <a:ext cx="1524000" cy="381000"/>
          </a:xfrm>
          <a:prstGeom prst="rect">
            <a:avLst/>
          </a:prstGeom>
          <a:solidFill>
            <a:srgbClr val="FFFFFF"/>
          </a:solidFill>
          <a:ln w="9525">
            <a:noFill/>
            <a:miter lim="800000"/>
            <a:headEnd/>
            <a:tailEnd/>
          </a:ln>
        </p:spPr>
      </p:pic>
      <p:pic>
        <p:nvPicPr>
          <p:cNvPr id="6" name="HEADER" hidden="1"/>
          <p:cNvPicPr>
            <a:picLocks noChangeArrowheads="1"/>
          </p:cNvPicPr>
          <p:nvPr/>
        </p:nvPicPr>
        <p:blipFill>
          <a:blip r:embed="rId3" cstate="print"/>
          <a:srcRect/>
          <a:stretch>
            <a:fillRect/>
          </a:stretch>
        </p:blipFill>
        <p:spPr bwMode="auto">
          <a:xfrm>
            <a:off x="0" y="7010400"/>
            <a:ext cx="1524000" cy="381000"/>
          </a:xfrm>
          <a:prstGeom prst="rect">
            <a:avLst/>
          </a:prstGeom>
          <a:solidFill>
            <a:srgbClr val="FFFFFF"/>
          </a:solidFill>
          <a:ln w="9525">
            <a:noFill/>
            <a:miter lim="800000"/>
            <a:headEnd/>
            <a:tailEnd/>
          </a:ln>
        </p:spPr>
      </p:pic>
      <p:pic>
        <p:nvPicPr>
          <p:cNvPr id="7" name="FILTER" hidden="1"/>
          <p:cNvPicPr>
            <a:picLocks noChangeArrowheads="1"/>
          </p:cNvPicPr>
          <p:nvPr/>
        </p:nvPicPr>
        <p:blipFill>
          <a:blip r:embed="rId2" cstate="print"/>
          <a:srcRect/>
          <a:stretch>
            <a:fillRect/>
          </a:stretch>
        </p:blipFill>
        <p:spPr bwMode="auto">
          <a:xfrm>
            <a:off x="0" y="15285720"/>
            <a:ext cx="1524000" cy="381000"/>
          </a:xfrm>
          <a:prstGeom prst="rect">
            <a:avLst/>
          </a:prstGeom>
          <a:solidFill>
            <a:srgbClr val="FFFFFF"/>
          </a:solidFill>
          <a:ln w="9525">
            <a:noFill/>
            <a:miter lim="800000"/>
            <a:headEnd/>
            <a:tailEnd/>
          </a:ln>
        </p:spPr>
      </p:pic>
      <p:pic>
        <p:nvPicPr>
          <p:cNvPr id="8" name="HEADER" hidden="1"/>
          <p:cNvPicPr>
            <a:picLocks noChangeArrowheads="1"/>
          </p:cNvPicPr>
          <p:nvPr/>
        </p:nvPicPr>
        <p:blipFill>
          <a:blip r:embed="rId3" cstate="print"/>
          <a:srcRect/>
          <a:stretch>
            <a:fillRect/>
          </a:stretch>
        </p:blipFill>
        <p:spPr bwMode="auto">
          <a:xfrm>
            <a:off x="0" y="15285720"/>
            <a:ext cx="1524000" cy="381000"/>
          </a:xfrm>
          <a:prstGeom prst="rect">
            <a:avLst/>
          </a:prstGeom>
          <a:solidFill>
            <a:srgbClr val="FFFFFF"/>
          </a:solidFill>
          <a:ln w="9525">
            <a:noFill/>
            <a:miter lim="800000"/>
            <a:headEnd/>
            <a:tailEnd/>
          </a:ln>
        </p:spPr>
      </p:pic>
      <p:pic>
        <p:nvPicPr>
          <p:cNvPr id="9" name="FILTER" hidden="1"/>
          <p:cNvPicPr>
            <a:picLocks noChangeArrowheads="1"/>
          </p:cNvPicPr>
          <p:nvPr/>
        </p:nvPicPr>
        <p:blipFill>
          <a:blip r:embed="rId2" cstate="print"/>
          <a:srcRect/>
          <a:stretch>
            <a:fillRect/>
          </a:stretch>
        </p:blipFill>
        <p:spPr bwMode="auto">
          <a:xfrm>
            <a:off x="0" y="24490680"/>
            <a:ext cx="1524000" cy="381000"/>
          </a:xfrm>
          <a:prstGeom prst="rect">
            <a:avLst/>
          </a:prstGeom>
          <a:solidFill>
            <a:srgbClr val="FFFFFF"/>
          </a:solidFill>
          <a:ln w="9525">
            <a:noFill/>
            <a:miter lim="800000"/>
            <a:headEnd/>
            <a:tailEnd/>
          </a:ln>
        </p:spPr>
      </p:pic>
      <p:pic>
        <p:nvPicPr>
          <p:cNvPr id="10" name="HEADER" hidden="1"/>
          <p:cNvPicPr>
            <a:picLocks noChangeArrowheads="1"/>
          </p:cNvPicPr>
          <p:nvPr/>
        </p:nvPicPr>
        <p:blipFill>
          <a:blip r:embed="rId3" cstate="print"/>
          <a:srcRect/>
          <a:stretch>
            <a:fillRect/>
          </a:stretch>
        </p:blipFill>
        <p:spPr bwMode="auto">
          <a:xfrm>
            <a:off x="0" y="24490680"/>
            <a:ext cx="1524000" cy="381000"/>
          </a:xfrm>
          <a:prstGeom prst="rect">
            <a:avLst/>
          </a:prstGeom>
          <a:solidFill>
            <a:srgbClr val="FFFFFF"/>
          </a:solidFill>
          <a:ln w="9525">
            <a:noFill/>
            <a:miter lim="800000"/>
            <a:headEnd/>
            <a:tailEnd/>
          </a:ln>
        </p:spPr>
      </p:pic>
      <p:sp>
        <p:nvSpPr>
          <p:cNvPr id="11" name="TextBox 10"/>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17</a:t>
            </a:fld>
            <a:endParaRPr lang="en-US" dirty="0"/>
          </a:p>
        </p:txBody>
      </p:sp>
      <p:sp>
        <p:nvSpPr>
          <p:cNvPr id="12" name="TextBox 11"/>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 y="228600"/>
          <a:ext cx="9143998" cy="6154857"/>
        </p:xfrm>
        <a:graphic>
          <a:graphicData uri="http://schemas.openxmlformats.org/drawingml/2006/table">
            <a:tbl>
              <a:tblPr/>
              <a:tblGrid>
                <a:gridCol w="170917"/>
                <a:gridCol w="170917"/>
                <a:gridCol w="170917"/>
                <a:gridCol w="170917"/>
                <a:gridCol w="1335277"/>
                <a:gridCol w="437971"/>
                <a:gridCol w="138870"/>
                <a:gridCol w="470018"/>
                <a:gridCol w="138870"/>
                <a:gridCol w="437971"/>
                <a:gridCol w="138870"/>
                <a:gridCol w="470018"/>
                <a:gridCol w="138870"/>
                <a:gridCol w="437971"/>
                <a:gridCol w="138870"/>
                <a:gridCol w="470018"/>
                <a:gridCol w="138870"/>
                <a:gridCol w="437971"/>
                <a:gridCol w="138870"/>
                <a:gridCol w="470018"/>
                <a:gridCol w="138870"/>
                <a:gridCol w="437971"/>
                <a:gridCol w="138870"/>
                <a:gridCol w="470018"/>
                <a:gridCol w="726390"/>
                <a:gridCol w="138870"/>
                <a:gridCol w="470018"/>
              </a:tblGrid>
              <a:tr h="132390">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Jan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Feb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Apr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May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Jan - Dec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7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Clothing, Shoes &amp; Skincare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Husband</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Wife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Child 1</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Child 2</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64781">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Clothing, Shoes &amp; Skincare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77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Dining</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Business Related</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Family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Therapy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latin typeface="Arial"/>
                        </a:rPr>
                        <a:t>Dining - 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Dining</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77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Donations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Dry Cleaning</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Dues and Subscriptions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Entertainment</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Gifts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Groceries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Hair &amp; Nails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Health &amp; Fitness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Hobbies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64781">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Homeowner's Association Fees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Household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Alarm</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Cable &amp; Satellite TV</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Cleaning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Crystal Springs Water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64781">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Garbage, Recycling &amp; Water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Gas &amp; Electric</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Lawn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Lawn Pest Control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Pest Control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Pool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64781">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Repairs, Maintenance &amp; Improv</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Salt Delivery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Supplies and Tools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Utilities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Wine Collection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3239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3" name="TextBox 2"/>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18</a:t>
            </a:fld>
            <a:endParaRPr lang="en-US" dirty="0"/>
          </a:p>
        </p:txBody>
      </p:sp>
      <p:sp>
        <p:nvSpPr>
          <p:cNvPr id="4" name="TextBox 3"/>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
          <a:ext cx="9144005" cy="6720840"/>
        </p:xfrm>
        <a:graphic>
          <a:graphicData uri="http://schemas.openxmlformats.org/drawingml/2006/table">
            <a:tbl>
              <a:tblPr/>
              <a:tblGrid>
                <a:gridCol w="170915"/>
                <a:gridCol w="170915"/>
                <a:gridCol w="170915"/>
                <a:gridCol w="170915"/>
                <a:gridCol w="1335279"/>
                <a:gridCol w="437972"/>
                <a:gridCol w="138870"/>
                <a:gridCol w="470019"/>
                <a:gridCol w="138870"/>
                <a:gridCol w="437972"/>
                <a:gridCol w="138870"/>
                <a:gridCol w="470019"/>
                <a:gridCol w="138870"/>
                <a:gridCol w="437972"/>
                <a:gridCol w="138870"/>
                <a:gridCol w="470019"/>
                <a:gridCol w="138870"/>
                <a:gridCol w="437972"/>
                <a:gridCol w="138870"/>
                <a:gridCol w="470019"/>
                <a:gridCol w="138870"/>
                <a:gridCol w="437972"/>
                <a:gridCol w="138870"/>
                <a:gridCol w="470019"/>
                <a:gridCol w="726392"/>
                <a:gridCol w="138870"/>
                <a:gridCol w="470019"/>
              </a:tblGrid>
              <a:tr h="129073">
                <a:tc>
                  <a:txBody>
                    <a:bodyPr/>
                    <a:lstStyle/>
                    <a:p>
                      <a:pPr algn="l" fontAlgn="b"/>
                      <a:endParaRPr lang="en-US" sz="900" b="1"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TOTAL</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29073">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Jan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Feb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Apr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May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Jan - Dec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Vacation Home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Cleaning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Electric </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Garbage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Lawn &amp; Tree Service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58147">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Repairs and Improvements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Satellite Dish</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Supplies and Tools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Household </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dirty="0">
                          <a:solidFill>
                            <a:srgbClr val="000000"/>
                          </a:solidFill>
                          <a:latin typeface="Arial"/>
                        </a:rPr>
                        <a:t>Insurance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Auto</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Disability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Flood</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Homeowners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Life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Insurance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IRA Contrib</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IRA Contrib Spouse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Library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Medical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Contacts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Dental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Pharmacy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Physicians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Medical</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Condo</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Condo Dues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Home Improvement</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Insurance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58147">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Repairs and Maintenance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Condo</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Misc.</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Child 2 Expenses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Auto Expense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Books &amp; Supplies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58147">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CC in excess of Allowance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Education-Tuition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Health &amp; Fitness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Internship Travel</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58147">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Meetings and Travel Education</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Pet Expense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Expenses - 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29073">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Expenses</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3" name="TextBox 2"/>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19</a:t>
            </a:fld>
            <a:endParaRPr lang="en-US" dirty="0"/>
          </a:p>
        </p:txBody>
      </p:sp>
      <p:sp>
        <p:nvSpPr>
          <p:cNvPr id="4" name="TextBox 3"/>
          <p:cNvSpPr txBox="1"/>
          <p:nvPr/>
        </p:nvSpPr>
        <p:spPr>
          <a:xfrm>
            <a:off x="0" y="6629400"/>
            <a:ext cx="7848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Copyright © 2013 Gassman Law Associates, P.A.               EMAIL YOUR QUESTIONS TO: agassman@gassmanpa.com</a:t>
            </a:r>
            <a:endParaRPr lang="en-US" sz="1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resentation.1g updated after webinar.jpg"/>
          <p:cNvPicPr>
            <a:picLocks noChangeAspect="1"/>
          </p:cNvPicPr>
          <p:nvPr/>
        </p:nvPicPr>
        <p:blipFill>
          <a:blip r:embed="rId2" cstate="print"/>
          <a:stretch>
            <a:fillRect/>
          </a:stretch>
        </p:blipFill>
        <p:spPr>
          <a:xfrm>
            <a:off x="0" y="0"/>
            <a:ext cx="9144000" cy="6019800"/>
          </a:xfrm>
          <a:prstGeom prst="rect">
            <a:avLst/>
          </a:prstGeom>
        </p:spPr>
      </p:pic>
      <p:sp>
        <p:nvSpPr>
          <p:cNvPr id="4" name="TextBox 3"/>
          <p:cNvSpPr txBox="1"/>
          <p:nvPr/>
        </p:nvSpPr>
        <p:spPr>
          <a:xfrm>
            <a:off x="0" y="6096000"/>
            <a:ext cx="9144000" cy="646331"/>
          </a:xfrm>
          <a:prstGeom prst="rect">
            <a:avLst/>
          </a:prstGeom>
          <a:noFill/>
        </p:spPr>
        <p:txBody>
          <a:bodyPr wrap="square" rtlCol="0">
            <a:spAutoFit/>
          </a:bodyPr>
          <a:lstStyle/>
          <a:p>
            <a:pPr algn="ctr"/>
            <a:r>
              <a:rPr lang="en-US" dirty="0" smtClean="0"/>
              <a:t>To view this webinar and download the accompanying materials please visit:</a:t>
            </a:r>
          </a:p>
          <a:p>
            <a:pPr algn="ctr"/>
            <a:r>
              <a:rPr lang="en-US" dirty="0" smtClean="0"/>
              <a:t>www.gassmanlawassociates.com/webinarlibrary.html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52400"/>
          <a:ext cx="9143993" cy="4592937"/>
        </p:xfrm>
        <a:graphic>
          <a:graphicData uri="http://schemas.openxmlformats.org/drawingml/2006/table">
            <a:tbl>
              <a:tblPr/>
              <a:tblGrid>
                <a:gridCol w="170916"/>
                <a:gridCol w="170916"/>
                <a:gridCol w="170916"/>
                <a:gridCol w="170916"/>
                <a:gridCol w="1335281"/>
                <a:gridCol w="437972"/>
                <a:gridCol w="138868"/>
                <a:gridCol w="470019"/>
                <a:gridCol w="138868"/>
                <a:gridCol w="437972"/>
                <a:gridCol w="138868"/>
                <a:gridCol w="470019"/>
                <a:gridCol w="138868"/>
                <a:gridCol w="437972"/>
                <a:gridCol w="138868"/>
                <a:gridCol w="470019"/>
                <a:gridCol w="138868"/>
                <a:gridCol w="437972"/>
                <a:gridCol w="138868"/>
                <a:gridCol w="470019"/>
                <a:gridCol w="138868"/>
                <a:gridCol w="437972"/>
                <a:gridCol w="138868"/>
                <a:gridCol w="470019"/>
                <a:gridCol w="726394"/>
                <a:gridCol w="138868"/>
                <a:gridCol w="470019"/>
              </a:tblGrid>
              <a:tr h="106822">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TOTAL</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11095">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Jan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Feb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Apr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latin typeface="Arial"/>
                        </a:rPr>
                        <a:t>May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latin typeface="Arial"/>
                        </a:rPr>
                        <a:t>Jan - Dec 12</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a:solidFill>
                            <a:srgbClr val="000000"/>
                          </a:solidFill>
                          <a:latin typeface="Arial"/>
                        </a:rPr>
                        <a:t>Budget</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5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Office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Pet Expense</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Food and Treats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Grooming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Invisable Fence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Pet Boarding/ Dog Sitting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latin typeface="Arial"/>
                        </a:rPr>
                        <a:t>Puppy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Training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6822">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Vet expense and Meds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Pet Expense</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Postage and Delivery</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Tax</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Income</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Property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6822">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Sales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Tax</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05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Travel</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Activities and Tours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Airline Tickets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Cash</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ctr" fontAlgn="b"/>
                      <a:r>
                        <a:rPr lang="en-US" sz="900" b="0" i="0" u="none" strike="noStrike">
                          <a:solidFill>
                            <a:srgbClr val="000000"/>
                          </a:solidFill>
                          <a:latin typeface="Arial"/>
                        </a:rPr>
                        <a:t>#REF!</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Dining</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Hotel Charges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Miscellaneous</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2550">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Pharmacy</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6822">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latin typeface="Arial"/>
                        </a:rPr>
                        <a:t>Travel - Other</a:t>
                      </a: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106822">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2">
                  <a:txBody>
                    <a:bodyPr/>
                    <a:lstStyle/>
                    <a:p>
                      <a:pPr algn="l" fontAlgn="b"/>
                      <a:r>
                        <a:rPr lang="en-US" sz="900" b="1" i="0" u="none" strike="noStrike">
                          <a:solidFill>
                            <a:srgbClr val="000000"/>
                          </a:solidFill>
                          <a:latin typeface="Arial"/>
                        </a:rPr>
                        <a:t>Total Travel</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05099">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gridSpan="3">
                  <a:txBody>
                    <a:bodyPr/>
                    <a:lstStyle/>
                    <a:p>
                      <a:pPr algn="l" fontAlgn="b"/>
                      <a:r>
                        <a:rPr lang="en-US" sz="900" b="1" i="0" u="none" strike="noStrike">
                          <a:solidFill>
                            <a:srgbClr val="000000"/>
                          </a:solidFill>
                          <a:latin typeface="Arial"/>
                        </a:rPr>
                        <a:t>Total Expense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latin typeface="Arial"/>
                      </a:endParaRPr>
                    </a:p>
                  </a:txBody>
                  <a:tcPr marL="0" marR="0" marT="0" marB="0" anchor="b">
                    <a:lnL>
                      <a:noFill/>
                    </a:lnL>
                    <a:lnR>
                      <a:noFill/>
                    </a:lnR>
                    <a:lnT>
                      <a:noFill/>
                    </a:lnT>
                    <a:lnB>
                      <a:noFill/>
                    </a:lnB>
                  </a:tcPr>
                </a:tc>
              </a:tr>
              <a:tr h="205099">
                <a:tc gridSpan="3">
                  <a:txBody>
                    <a:bodyPr/>
                    <a:lstStyle/>
                    <a:p>
                      <a:pPr algn="l" fontAlgn="b"/>
                      <a:r>
                        <a:rPr lang="en-US" sz="900" b="1" i="0" u="none" strike="noStrike">
                          <a:solidFill>
                            <a:srgbClr val="000000"/>
                          </a:solidFill>
                          <a:latin typeface="Arial"/>
                        </a:rPr>
                        <a:t>Net Income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latin typeface="Arial"/>
                        </a:rPr>
                        <a:t>0.00</a:t>
                      </a:r>
                    </a:p>
                  </a:txBody>
                  <a:tcPr marL="0" marR="0" marT="0"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1" i="0" u="none" strike="noStrike">
                        <a:solidFill>
                          <a:srgbClr val="000000"/>
                        </a:solidFill>
                        <a:latin typeface="Arial"/>
                      </a:endParaRPr>
                    </a:p>
                  </a:txBody>
                  <a:tcPr marL="0" marR="0" marT="0" marB="0" anchor="b">
                    <a:lnL>
                      <a:noFill/>
                    </a:lnL>
                    <a:lnR>
                      <a:noFill/>
                    </a:lnR>
                    <a:lnT>
                      <a:noFill/>
                    </a:lnT>
                    <a:lnB>
                      <a:noFill/>
                    </a:lnB>
                  </a:tcPr>
                </a:tc>
                <a:tc>
                  <a:txBody>
                    <a:bodyPr/>
                    <a:lstStyle/>
                    <a:p>
                      <a:pPr algn="l" fontAlgn="b"/>
                      <a:endParaRPr lang="en-US" sz="900" b="1"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sp>
        <p:nvSpPr>
          <p:cNvPr id="3" name="TextBox 2"/>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20</a:t>
            </a:fld>
            <a:endParaRPr lang="en-US" dirty="0"/>
          </a:p>
        </p:txBody>
      </p:sp>
      <p:sp>
        <p:nvSpPr>
          <p:cNvPr id="4" name="TextBox 3"/>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685800"/>
          <a:ext cx="9144000" cy="4688657"/>
        </p:xfrm>
        <a:graphic>
          <a:graphicData uri="http://schemas.openxmlformats.org/drawingml/2006/table">
            <a:tbl>
              <a:tblPr firstRow="1" bandRow="1">
                <a:tableStyleId>{5940675A-B579-460E-94D1-54222C63F5DA}</a:tableStyleId>
              </a:tblPr>
              <a:tblGrid>
                <a:gridCol w="1750979"/>
                <a:gridCol w="1361872"/>
                <a:gridCol w="1540429"/>
                <a:gridCol w="1524000"/>
                <a:gridCol w="1280160"/>
                <a:gridCol w="1686560"/>
              </a:tblGrid>
              <a:tr h="152400">
                <a:tc>
                  <a:txBody>
                    <a:bodyPr/>
                    <a:lstStyle/>
                    <a:p>
                      <a:endParaRPr lang="en-US" sz="1050" b="1" dirty="0">
                        <a:solidFill>
                          <a:schemeClr val="tx1"/>
                        </a:solidFill>
                      </a:endParaRPr>
                    </a:p>
                  </a:txBody>
                  <a:tcPr marT="45696" marB="45696"/>
                </a:tc>
                <a:tc>
                  <a:txBody>
                    <a:bodyPr/>
                    <a:lstStyle/>
                    <a:p>
                      <a:pPr algn="ctr"/>
                      <a:r>
                        <a:rPr lang="en-US" sz="1000" b="1" dirty="0" smtClean="0">
                          <a:solidFill>
                            <a:schemeClr val="tx1"/>
                          </a:solidFill>
                        </a:rPr>
                        <a:t>2009</a:t>
                      </a:r>
                      <a:endParaRPr lang="en-US" sz="1000" b="1" dirty="0">
                        <a:solidFill>
                          <a:schemeClr val="tx1"/>
                        </a:solidFill>
                      </a:endParaRPr>
                    </a:p>
                  </a:txBody>
                  <a:tcPr marT="45696" marB="45696"/>
                </a:tc>
                <a:tc>
                  <a:txBody>
                    <a:bodyPr/>
                    <a:lstStyle/>
                    <a:p>
                      <a:pPr algn="ctr"/>
                      <a:r>
                        <a:rPr lang="en-US" sz="1000" b="1" dirty="0" smtClean="0">
                          <a:solidFill>
                            <a:schemeClr val="tx1"/>
                          </a:solidFill>
                        </a:rPr>
                        <a:t>2010</a:t>
                      </a:r>
                      <a:endParaRPr lang="en-US" sz="1000" b="1" dirty="0">
                        <a:solidFill>
                          <a:schemeClr val="tx1"/>
                        </a:solidFill>
                      </a:endParaRPr>
                    </a:p>
                  </a:txBody>
                  <a:tcPr marT="45696" marB="45696"/>
                </a:tc>
                <a:tc>
                  <a:txBody>
                    <a:bodyPr/>
                    <a:lstStyle/>
                    <a:p>
                      <a:pPr algn="ctr"/>
                      <a:r>
                        <a:rPr lang="en-US" sz="1000" b="1" dirty="0" smtClean="0">
                          <a:solidFill>
                            <a:schemeClr val="tx1"/>
                          </a:solidFill>
                        </a:rPr>
                        <a:t>2011-2012</a:t>
                      </a:r>
                      <a:endParaRPr lang="en-US" sz="1000" b="1" dirty="0">
                        <a:solidFill>
                          <a:schemeClr val="tx1"/>
                        </a:solidFill>
                      </a:endParaRPr>
                    </a:p>
                  </a:txBody>
                  <a:tcPr marT="45696" marB="45696"/>
                </a:tc>
                <a:tc>
                  <a:txBody>
                    <a:bodyPr/>
                    <a:lstStyle/>
                    <a:p>
                      <a:pPr algn="ctr"/>
                      <a:r>
                        <a:rPr lang="en-US" sz="1000" b="1" dirty="0" smtClean="0">
                          <a:solidFill>
                            <a:schemeClr val="tx1"/>
                          </a:solidFill>
                        </a:rPr>
                        <a:t>2013</a:t>
                      </a:r>
                      <a:endParaRPr lang="en-US" sz="1000" b="1" dirty="0">
                        <a:solidFill>
                          <a:schemeClr val="tx1"/>
                        </a:solidFill>
                      </a:endParaRPr>
                    </a:p>
                  </a:txBody>
                  <a:tcPr marT="45696" marB="45696"/>
                </a:tc>
                <a:tc>
                  <a:txBody>
                    <a:bodyPr/>
                    <a:lstStyle/>
                    <a:p>
                      <a:pPr algn="ctr"/>
                      <a:r>
                        <a:rPr lang="en-US" sz="1000" b="1" dirty="0" smtClean="0">
                          <a:solidFill>
                            <a:schemeClr val="tx1"/>
                          </a:solidFill>
                        </a:rPr>
                        <a:t>What</a:t>
                      </a:r>
                      <a:r>
                        <a:rPr lang="en-US" sz="1000" b="1" baseline="0" dirty="0" smtClean="0">
                          <a:solidFill>
                            <a:schemeClr val="tx1"/>
                          </a:solidFill>
                        </a:rPr>
                        <a:t> may change.</a:t>
                      </a:r>
                      <a:endParaRPr lang="en-US" sz="1000" b="1" dirty="0">
                        <a:solidFill>
                          <a:schemeClr val="tx1"/>
                        </a:solidFill>
                      </a:endParaRPr>
                    </a:p>
                  </a:txBody>
                  <a:tcPr marT="45696" marB="45696"/>
                </a:tc>
              </a:tr>
              <a:tr h="434388">
                <a:tc>
                  <a:txBody>
                    <a:bodyPr/>
                    <a:lstStyle/>
                    <a:p>
                      <a:r>
                        <a:rPr lang="en-US" sz="900" b="1" dirty="0" smtClean="0">
                          <a:solidFill>
                            <a:schemeClr val="tx1"/>
                          </a:solidFill>
                        </a:rPr>
                        <a:t>Annual Exclusion Gifts (Don’t Count</a:t>
                      </a:r>
                      <a:r>
                        <a:rPr lang="en-US" sz="900" b="1" baseline="0" dirty="0" smtClean="0">
                          <a:solidFill>
                            <a:schemeClr val="tx1"/>
                          </a:solidFill>
                        </a:rPr>
                        <a:t> at All)</a:t>
                      </a:r>
                      <a:endParaRPr lang="en-US" sz="900" b="1"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baseline="0" dirty="0" smtClean="0">
                          <a:solidFill>
                            <a:schemeClr val="tx1"/>
                          </a:solidFill>
                        </a:rPr>
                        <a:t>$14,000</a:t>
                      </a:r>
                      <a:endParaRPr lang="en-US" sz="1100" dirty="0">
                        <a:solidFill>
                          <a:schemeClr val="tx1"/>
                        </a:solidFill>
                      </a:endParaRPr>
                    </a:p>
                  </a:txBody>
                  <a:tcPr marT="45696" marB="45696"/>
                </a:tc>
                <a:tc>
                  <a:txBody>
                    <a:bodyPr/>
                    <a:lstStyle/>
                    <a:p>
                      <a:pPr algn="ctr"/>
                      <a:r>
                        <a:rPr lang="en-US" sz="1100" dirty="0" smtClean="0">
                          <a:solidFill>
                            <a:schemeClr val="tx1"/>
                          </a:solidFill>
                        </a:rPr>
                        <a:t>Will remain the same (with adjustments</a:t>
                      </a:r>
                      <a:r>
                        <a:rPr lang="en-US" sz="1100" baseline="0" dirty="0" smtClean="0">
                          <a:solidFill>
                            <a:schemeClr val="tx1"/>
                          </a:solidFill>
                        </a:rPr>
                        <a:t> for inflation)</a:t>
                      </a:r>
                      <a:endParaRPr lang="en-US" sz="1100" dirty="0">
                        <a:solidFill>
                          <a:schemeClr val="tx1"/>
                        </a:solidFill>
                      </a:endParaRPr>
                    </a:p>
                  </a:txBody>
                  <a:tcPr marT="45696" marB="45696"/>
                </a:tc>
              </a:tr>
              <a:tr h="449676">
                <a:tc>
                  <a:txBody>
                    <a:bodyPr/>
                    <a:lstStyle/>
                    <a:p>
                      <a:r>
                        <a:rPr lang="en-US" sz="900" b="1" dirty="0" smtClean="0">
                          <a:solidFill>
                            <a:schemeClr val="tx1"/>
                          </a:solidFill>
                        </a:rPr>
                        <a:t>Tuition</a:t>
                      </a:r>
                      <a:r>
                        <a:rPr lang="en-US" sz="900" b="1" baseline="0" dirty="0" smtClean="0">
                          <a:solidFill>
                            <a:schemeClr val="tx1"/>
                          </a:solidFill>
                        </a:rPr>
                        <a:t> and Medical Direct Payment Exemption</a:t>
                      </a:r>
                      <a:endParaRPr lang="en-US" sz="900" b="1"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a:t>
                      </a:r>
                      <a:r>
                        <a:rPr lang="en-US" sz="1100" baseline="0" dirty="0" smtClean="0">
                          <a:solidFill>
                            <a:schemeClr val="tx1"/>
                          </a:solidFill>
                        </a:rPr>
                        <a:t> Before</a:t>
                      </a:r>
                      <a:endParaRPr lang="en-US" sz="1100"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lnL w="12700" cap="flat" cmpd="sng" algn="ctr">
                      <a:solidFill>
                        <a:schemeClr val="tx1"/>
                      </a:solidFill>
                      <a:prstDash val="solid"/>
                      <a:round/>
                      <a:headEnd type="none" w="med" len="med"/>
                      <a:tailEnd type="none" w="med" len="med"/>
                    </a:lnL>
                  </a:tcPr>
                </a:tc>
                <a:tc>
                  <a:txBody>
                    <a:bodyPr/>
                    <a:lstStyle/>
                    <a:p>
                      <a:pPr algn="ctr"/>
                      <a:r>
                        <a:rPr lang="en-US" sz="1100" dirty="0" smtClean="0">
                          <a:solidFill>
                            <a:schemeClr val="tx1"/>
                          </a:solidFill>
                        </a:rPr>
                        <a:t>Will remain</a:t>
                      </a:r>
                      <a:r>
                        <a:rPr lang="en-US" sz="1100" baseline="0" dirty="0" smtClean="0">
                          <a:solidFill>
                            <a:schemeClr val="tx1"/>
                          </a:solidFill>
                        </a:rPr>
                        <a:t> t</a:t>
                      </a:r>
                      <a:r>
                        <a:rPr lang="en-US" sz="1100" dirty="0" smtClean="0">
                          <a:solidFill>
                            <a:schemeClr val="tx1"/>
                          </a:solidFill>
                        </a:rPr>
                        <a:t>he same</a:t>
                      </a:r>
                      <a:endParaRPr lang="en-US" sz="1100" dirty="0">
                        <a:solidFill>
                          <a:schemeClr val="tx1"/>
                        </a:solidFill>
                      </a:endParaRPr>
                    </a:p>
                  </a:txBody>
                  <a:tcPr marT="45696" marB="45696"/>
                </a:tc>
              </a:tr>
              <a:tr h="301896">
                <a:tc rowSpan="2">
                  <a:txBody>
                    <a:bodyPr/>
                    <a:lstStyle/>
                    <a:p>
                      <a:r>
                        <a:rPr lang="en-US" sz="900" b="1" dirty="0" smtClean="0">
                          <a:solidFill>
                            <a:schemeClr val="tx1"/>
                          </a:solidFill>
                        </a:rPr>
                        <a:t>Lifetime</a:t>
                      </a:r>
                      <a:r>
                        <a:rPr lang="en-US" sz="900" b="1" baseline="0" dirty="0" smtClean="0">
                          <a:solidFill>
                            <a:schemeClr val="tx1"/>
                          </a:solidFill>
                        </a:rPr>
                        <a:t> Exemption</a:t>
                      </a:r>
                      <a:endParaRPr lang="en-US" sz="900" b="1" dirty="0">
                        <a:solidFill>
                          <a:schemeClr val="tx1"/>
                        </a:solidFill>
                      </a:endParaRPr>
                    </a:p>
                  </a:txBody>
                  <a:tcPr marT="45696" marB="45696"/>
                </a:tc>
                <a:tc rowSpan="2">
                  <a:txBody>
                    <a:bodyPr/>
                    <a:lstStyle/>
                    <a:p>
                      <a:pPr algn="ctr"/>
                      <a:r>
                        <a:rPr lang="en-US" sz="1100" dirty="0" smtClean="0">
                          <a:solidFill>
                            <a:schemeClr val="tx1"/>
                          </a:solidFill>
                        </a:rPr>
                        <a:t>$1,000,000</a:t>
                      </a:r>
                      <a:endParaRPr lang="en-US" sz="1100" dirty="0">
                        <a:solidFill>
                          <a:schemeClr val="tx1"/>
                        </a:solidFill>
                      </a:endParaRPr>
                    </a:p>
                  </a:txBody>
                  <a:tcPr marT="45696" marB="45696"/>
                </a:tc>
                <a:tc rowSpan="2">
                  <a:txBody>
                    <a:bodyPr/>
                    <a:lstStyle/>
                    <a:p>
                      <a:pPr algn="ctr"/>
                      <a:r>
                        <a:rPr lang="en-US" sz="1100" dirty="0" smtClean="0">
                          <a:solidFill>
                            <a:schemeClr val="tx1"/>
                          </a:solidFill>
                        </a:rPr>
                        <a:t>$1,000,000</a:t>
                      </a:r>
                      <a:endParaRPr lang="en-US" sz="1100" dirty="0">
                        <a:solidFill>
                          <a:schemeClr val="tx1"/>
                        </a:solidFill>
                      </a:endParaRPr>
                    </a:p>
                  </a:txBody>
                  <a:tcPr marT="45696" marB="45696">
                    <a:lnR w="12700" cap="flat" cmpd="sng" algn="ctr">
                      <a:solidFill>
                        <a:schemeClr val="tx1"/>
                      </a:solidFill>
                      <a:prstDash val="solid"/>
                      <a:round/>
                      <a:headEnd type="none" w="med" len="med"/>
                      <a:tailEnd type="none" w="med" len="med"/>
                    </a:lnR>
                  </a:tcPr>
                </a:tc>
                <a:tc>
                  <a:txBody>
                    <a:bodyPr/>
                    <a:lstStyle/>
                    <a:p>
                      <a:pPr algn="ctr"/>
                      <a:r>
                        <a:rPr lang="en-US" sz="1100" dirty="0" smtClean="0">
                          <a:solidFill>
                            <a:schemeClr val="tx1"/>
                          </a:solidFill>
                        </a:rPr>
                        <a:t>2012 - $5,120,000</a:t>
                      </a:r>
                    </a:p>
                  </a:txBody>
                  <a:tcPr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$5,250,000</a:t>
                      </a:r>
                    </a:p>
                  </a:txBody>
                  <a:tcPr marT="45696" marB="45696">
                    <a:lnL w="12700" cap="flat" cmpd="sng" algn="ctr">
                      <a:solidFill>
                        <a:schemeClr val="tx1"/>
                      </a:solidFill>
                      <a:prstDash val="solid"/>
                      <a:round/>
                      <a:headEnd type="none" w="med" len="med"/>
                      <a:tailEnd type="none" w="med" len="med"/>
                    </a:ln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Will remain at $5,250,000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(with adjustments for inflation)</a:t>
                      </a:r>
                    </a:p>
                  </a:txBody>
                  <a:tcPr marT="45696" marB="45696"/>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2013 - $5,250,000</a:t>
                      </a:r>
                    </a:p>
                  </a:txBody>
                  <a:tcPr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rgbClr val="FFFF00"/>
                    </a:solidFill>
                  </a:tcPr>
                </a:tc>
                <a:tc vMerge="1">
                  <a:txBody>
                    <a:bodyPr/>
                    <a:lstStyle/>
                    <a:p>
                      <a:endParaRPr lang="en-US"/>
                    </a:p>
                  </a:txBody>
                  <a:tcPr/>
                </a:tc>
                <a:tc vMerge="1">
                  <a:txBody>
                    <a:bodyPr/>
                    <a:lstStyle/>
                    <a:p>
                      <a:endParaRPr lang="en-US"/>
                    </a:p>
                  </a:txBody>
                  <a:tcPr/>
                </a:tc>
              </a:tr>
              <a:tr h="277061">
                <a:tc rowSpan="2">
                  <a:txBody>
                    <a:bodyPr/>
                    <a:lstStyle/>
                    <a:p>
                      <a:r>
                        <a:rPr lang="en-US" sz="900" b="1" dirty="0" smtClean="0">
                          <a:solidFill>
                            <a:schemeClr val="tx1"/>
                          </a:solidFill>
                        </a:rPr>
                        <a:t>Estate Tax Exemption</a:t>
                      </a:r>
                      <a:endParaRPr lang="en-US" sz="900" b="1" dirty="0">
                        <a:solidFill>
                          <a:schemeClr val="tx1"/>
                        </a:solidFill>
                      </a:endParaRPr>
                    </a:p>
                  </a:txBody>
                  <a:tcPr marT="45696" marB="45696"/>
                </a:tc>
                <a:tc rowSpan="2">
                  <a:txBody>
                    <a:bodyPr/>
                    <a:lstStyle/>
                    <a:p>
                      <a:pPr algn="ctr"/>
                      <a:r>
                        <a:rPr lang="en-US" sz="1100" dirty="0" smtClean="0">
                          <a:solidFill>
                            <a:schemeClr val="tx1"/>
                          </a:solidFill>
                        </a:rPr>
                        <a:t>$3,500,000 (less what was used of $1,000,000 above)</a:t>
                      </a:r>
                      <a:endParaRPr lang="en-US" sz="1100" dirty="0">
                        <a:solidFill>
                          <a:schemeClr val="tx1"/>
                        </a:solidFill>
                      </a:endParaRPr>
                    </a:p>
                  </a:txBody>
                  <a:tcPr marT="45696" marB="45696"/>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Unlimited—See Footnote*</a:t>
                      </a:r>
                      <a:endParaRPr lang="en-US" sz="1100" dirty="0">
                        <a:solidFill>
                          <a:schemeClr val="tx1"/>
                        </a:solidFill>
                      </a:endParaRPr>
                    </a:p>
                  </a:txBody>
                  <a:tcPr marT="45696" marB="45696"/>
                </a:tc>
                <a:tc>
                  <a:txBody>
                    <a:bodyPr/>
                    <a:lstStyle/>
                    <a:p>
                      <a:pPr algn="ctr"/>
                      <a:r>
                        <a:rPr lang="en-US" sz="1100" dirty="0" smtClean="0">
                          <a:solidFill>
                            <a:schemeClr val="tx1"/>
                          </a:solidFill>
                        </a:rPr>
                        <a:t>2012 - $5,120,000</a:t>
                      </a:r>
                    </a:p>
                  </a:txBody>
                  <a:tcPr marT="45696" marB="45696"/>
                </a:tc>
                <a:tc rowSpan="2">
                  <a:txBody>
                    <a:bodyPr/>
                    <a:lstStyle/>
                    <a:p>
                      <a:pPr algn="ctr"/>
                      <a:r>
                        <a:rPr lang="en-US" sz="1100" dirty="0" smtClean="0">
                          <a:solidFill>
                            <a:schemeClr val="tx1"/>
                          </a:solidFill>
                        </a:rPr>
                        <a:t>$5,250,000 (less</a:t>
                      </a:r>
                      <a:r>
                        <a:rPr lang="en-US" sz="1100" baseline="0" dirty="0" smtClean="0">
                          <a:solidFill>
                            <a:schemeClr val="tx1"/>
                          </a:solidFill>
                        </a:rPr>
                        <a:t> portion of used lifetimes gifting exclusion)</a:t>
                      </a:r>
                      <a:endParaRPr lang="en-US" sz="1100" dirty="0">
                        <a:solidFill>
                          <a:schemeClr val="tx1"/>
                        </a:solidFill>
                      </a:endParaRPr>
                    </a:p>
                  </a:txBody>
                  <a:tcPr marT="45696" marB="45696"/>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Will remain at $5,250,000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(with adjustments for inflation)</a:t>
                      </a:r>
                    </a:p>
                  </a:txBody>
                  <a:tcPr marT="45696" marB="45696"/>
                </a:tc>
              </a:tr>
              <a:tr h="203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2013 - $5,250,000**</a:t>
                      </a:r>
                      <a:r>
                        <a:rPr lang="en-US" sz="1100" baseline="0" dirty="0" smtClean="0">
                          <a:solidFill>
                            <a:schemeClr val="tx1"/>
                          </a:solidFill>
                        </a:rPr>
                        <a:t> </a:t>
                      </a:r>
                      <a:r>
                        <a:rPr lang="en-US" sz="900" baseline="0" dirty="0" smtClean="0">
                          <a:solidFill>
                            <a:schemeClr val="tx1"/>
                          </a:solidFill>
                        </a:rPr>
                        <a:t>(less portion of used lifetime gifting exclusion)</a:t>
                      </a:r>
                      <a:endParaRPr lang="en-US" sz="900" dirty="0">
                        <a:solidFill>
                          <a:schemeClr val="tx1"/>
                        </a:solidFill>
                      </a:endParaRPr>
                    </a:p>
                  </a:txBody>
                  <a:tcPr marT="45696" marB="45696">
                    <a:solidFill>
                      <a:srgbClr val="FFFF00"/>
                    </a:solidFill>
                  </a:tcPr>
                </a:tc>
                <a:tc vMerge="1">
                  <a:txBody>
                    <a:bodyPr/>
                    <a:lstStyle/>
                    <a:p>
                      <a:endParaRPr lang="en-US"/>
                    </a:p>
                  </a:txBody>
                  <a:tcPr/>
                </a:tc>
                <a:tc vMerge="1">
                  <a:txBody>
                    <a:bodyPr/>
                    <a:lstStyle/>
                    <a:p>
                      <a:endParaRPr lang="en-US"/>
                    </a:p>
                  </a:txBody>
                  <a:tcPr/>
                </a:tc>
              </a:tr>
              <a:tr h="219088">
                <a:tc>
                  <a:txBody>
                    <a:bodyPr/>
                    <a:lstStyle/>
                    <a:p>
                      <a:r>
                        <a:rPr lang="en-US" sz="900" b="1" dirty="0" smtClean="0">
                          <a:solidFill>
                            <a:schemeClr val="tx1"/>
                          </a:solidFill>
                        </a:rPr>
                        <a:t>Estate Tax Rate</a:t>
                      </a:r>
                      <a:endParaRPr lang="en-US" sz="900" b="1" dirty="0">
                        <a:solidFill>
                          <a:schemeClr val="tx1"/>
                        </a:solidFill>
                      </a:endParaRPr>
                    </a:p>
                  </a:txBody>
                  <a:tcPr marT="45696" marB="45696"/>
                </a:tc>
                <a:tc>
                  <a:txBody>
                    <a:bodyPr/>
                    <a:lstStyle/>
                    <a:p>
                      <a:pPr algn="ctr"/>
                      <a:r>
                        <a:rPr lang="en-US" sz="1100" dirty="0" smtClean="0">
                          <a:solidFill>
                            <a:schemeClr val="tx1"/>
                          </a:solidFill>
                        </a:rPr>
                        <a:t>45%</a:t>
                      </a:r>
                      <a:endParaRPr lang="en-US" sz="1100" dirty="0">
                        <a:solidFill>
                          <a:schemeClr val="tx1"/>
                        </a:solidFill>
                      </a:endParaRPr>
                    </a:p>
                  </a:txBody>
                  <a:tcPr marT="45696" marB="45696"/>
                </a:tc>
                <a:tc>
                  <a:txBody>
                    <a:bodyPr/>
                    <a:lstStyle/>
                    <a:p>
                      <a:pPr algn="ctr"/>
                      <a:r>
                        <a:rPr lang="en-US" sz="1100" dirty="0" smtClean="0">
                          <a:solidFill>
                            <a:schemeClr val="tx1"/>
                          </a:solidFill>
                        </a:rPr>
                        <a:t>35%</a:t>
                      </a:r>
                      <a:endParaRPr lang="en-US" sz="1100" dirty="0">
                        <a:solidFill>
                          <a:schemeClr val="tx1"/>
                        </a:solidFill>
                      </a:endParaRPr>
                    </a:p>
                  </a:txBody>
                  <a:tcPr marT="45696" marB="45696"/>
                </a:tc>
                <a:tc>
                  <a:txBody>
                    <a:bodyPr/>
                    <a:lstStyle/>
                    <a:p>
                      <a:pPr algn="ctr"/>
                      <a:r>
                        <a:rPr lang="en-US" sz="1100" dirty="0" smtClean="0">
                          <a:solidFill>
                            <a:schemeClr val="tx1"/>
                          </a:solidFill>
                        </a:rPr>
                        <a:t>35%</a:t>
                      </a:r>
                      <a:endParaRPr lang="en-US" sz="1100" dirty="0">
                        <a:solidFill>
                          <a:schemeClr val="tx1"/>
                        </a:solidFill>
                      </a:endParaRPr>
                    </a:p>
                  </a:txBody>
                  <a:tcPr marT="45696" marB="45696"/>
                </a:tc>
                <a:tc>
                  <a:txBody>
                    <a:bodyPr/>
                    <a:lstStyle/>
                    <a:p>
                      <a:pPr algn="ctr"/>
                      <a:r>
                        <a:rPr lang="en-US" sz="1100" dirty="0" smtClean="0">
                          <a:solidFill>
                            <a:schemeClr val="tx1"/>
                          </a:solidFill>
                        </a:rPr>
                        <a:t>40%</a:t>
                      </a:r>
                      <a:endParaRPr lang="en-US" sz="1100" dirty="0">
                        <a:solidFill>
                          <a:schemeClr val="tx1"/>
                        </a:solidFill>
                      </a:endParaRPr>
                    </a:p>
                  </a:txBody>
                  <a:tcPr marT="45696" marB="45696"/>
                </a:tc>
                <a:tc>
                  <a:txBody>
                    <a:bodyPr/>
                    <a:lstStyle/>
                    <a:p>
                      <a:pPr algn="ctr"/>
                      <a:r>
                        <a:rPr lang="en-US" sz="1100" dirty="0" smtClean="0">
                          <a:solidFill>
                            <a:schemeClr val="tx1"/>
                          </a:solidFill>
                        </a:rPr>
                        <a:t>Will remain at 40%</a:t>
                      </a:r>
                      <a:endParaRPr lang="en-US" sz="1100" dirty="0">
                        <a:solidFill>
                          <a:schemeClr val="tx1"/>
                        </a:solidFill>
                      </a:endParaRPr>
                    </a:p>
                  </a:txBody>
                  <a:tcPr marT="45696" marB="45696"/>
                </a:tc>
              </a:tr>
              <a:tr h="683722">
                <a:tc>
                  <a:txBody>
                    <a:bodyPr/>
                    <a:lstStyle/>
                    <a:p>
                      <a:r>
                        <a:rPr lang="en-US" sz="900" b="1" dirty="0" smtClean="0">
                          <a:solidFill>
                            <a:schemeClr val="tx1"/>
                          </a:solidFill>
                        </a:rPr>
                        <a:t>Discounts and Installment Sales/GRAT’s, and Defective Grantor Trusts as Estate Planning Tools </a:t>
                      </a:r>
                      <a:r>
                        <a:rPr lang="en-US" sz="600" b="1" dirty="0" smtClean="0">
                          <a:solidFill>
                            <a:schemeClr val="tx1"/>
                          </a:solidFill>
                        </a:rPr>
                        <a:t>(I.E. Defective Grantor Trusts</a:t>
                      </a:r>
                      <a:r>
                        <a:rPr lang="en-US" sz="600" b="1" baseline="0" dirty="0" smtClean="0">
                          <a:solidFill>
                            <a:schemeClr val="tx1"/>
                          </a:solidFill>
                        </a:rPr>
                        <a:t> may not automatically be included in the Grantor’s Gross Estate for Estate Tax Purposes)</a:t>
                      </a:r>
                      <a:endParaRPr lang="en-US" sz="900" b="1"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 initially (at least,</a:t>
                      </a:r>
                      <a:r>
                        <a:rPr lang="en-US" sz="1100" baseline="0" dirty="0" smtClean="0">
                          <a:solidFill>
                            <a:schemeClr val="tx1"/>
                          </a:solidFill>
                        </a:rPr>
                        <a:t> not sure about rest of 2013)</a:t>
                      </a:r>
                      <a:endParaRPr lang="en-US" sz="1100" dirty="0">
                        <a:solidFill>
                          <a:schemeClr val="tx1"/>
                        </a:solidFill>
                      </a:endParaRPr>
                    </a:p>
                  </a:txBody>
                  <a:tcPr marT="45696" marB="45696"/>
                </a:tc>
                <a:tc>
                  <a:txBody>
                    <a:bodyPr/>
                    <a:lstStyle/>
                    <a:p>
                      <a:pPr algn="ctr"/>
                      <a:r>
                        <a:rPr lang="en-US" sz="1100" dirty="0" smtClean="0">
                          <a:solidFill>
                            <a:schemeClr val="tx1"/>
                          </a:solidFill>
                        </a:rPr>
                        <a:t>Who knows?</a:t>
                      </a:r>
                      <a:endParaRPr lang="en-US" sz="1100" dirty="0">
                        <a:solidFill>
                          <a:schemeClr val="tx1"/>
                        </a:solidFill>
                      </a:endParaRPr>
                    </a:p>
                  </a:txBody>
                  <a:tcPr marT="45696" marB="45696"/>
                </a:tc>
              </a:tr>
              <a:tr h="452072">
                <a:tc>
                  <a:txBody>
                    <a:bodyPr/>
                    <a:lstStyle/>
                    <a:p>
                      <a:r>
                        <a:rPr lang="en-US" sz="900" b="1" dirty="0" smtClean="0">
                          <a:solidFill>
                            <a:schemeClr val="tx1"/>
                          </a:solidFill>
                        </a:rPr>
                        <a:t>Portability of First Dying Spouse’s $5,250,000 Exemptions</a:t>
                      </a:r>
                      <a:endParaRPr lang="en-US" sz="900" b="1" dirty="0">
                        <a:solidFill>
                          <a:schemeClr val="tx1"/>
                        </a:solidFill>
                      </a:endParaRPr>
                    </a:p>
                  </a:txBody>
                  <a:tcPr marT="45696" marB="45696"/>
                </a:tc>
                <a:tc>
                  <a:txBody>
                    <a:bodyPr/>
                    <a:lstStyle/>
                    <a:p>
                      <a:pPr algn="ctr"/>
                      <a:r>
                        <a:rPr lang="en-US" sz="1100" dirty="0" smtClean="0">
                          <a:solidFill>
                            <a:schemeClr val="tx1"/>
                          </a:solidFill>
                        </a:rPr>
                        <a:t>No</a:t>
                      </a:r>
                      <a:endParaRPr lang="en-US" sz="1100" dirty="0">
                        <a:solidFill>
                          <a:schemeClr val="tx1"/>
                        </a:solidFill>
                      </a:endParaRPr>
                    </a:p>
                  </a:txBody>
                  <a:tcPr marT="45696" marB="45696"/>
                </a:tc>
                <a:tc>
                  <a:txBody>
                    <a:bodyPr/>
                    <a:lstStyle/>
                    <a:p>
                      <a:pPr algn="ctr"/>
                      <a:r>
                        <a:rPr lang="en-US" sz="1100" dirty="0" smtClean="0">
                          <a:solidFill>
                            <a:schemeClr val="tx1"/>
                          </a:solidFill>
                        </a:rPr>
                        <a:t>No</a:t>
                      </a:r>
                      <a:endParaRPr lang="en-US" sz="1100" dirty="0">
                        <a:solidFill>
                          <a:schemeClr val="tx1"/>
                        </a:solidFill>
                      </a:endParaRPr>
                    </a:p>
                  </a:txBody>
                  <a:tcPr marT="45696" marB="45696"/>
                </a:tc>
                <a:tc>
                  <a:txBody>
                    <a:bodyPr/>
                    <a:lstStyle/>
                    <a:p>
                      <a:pPr algn="ctr"/>
                      <a:r>
                        <a:rPr lang="en-US" sz="1100" dirty="0" smtClean="0">
                          <a:solidFill>
                            <a:schemeClr val="tx1"/>
                          </a:solidFill>
                        </a:rPr>
                        <a:t>Yes</a:t>
                      </a:r>
                      <a:endParaRPr lang="en-US" sz="1100" dirty="0">
                        <a:solidFill>
                          <a:schemeClr val="tx1"/>
                        </a:solidFill>
                      </a:endParaRPr>
                    </a:p>
                  </a:txBody>
                  <a:tcPr marT="45696" marB="45696"/>
                </a:tc>
                <a:tc>
                  <a:txBody>
                    <a:bodyPr/>
                    <a:lstStyle/>
                    <a:p>
                      <a:pPr algn="ctr"/>
                      <a:r>
                        <a:rPr lang="en-US" sz="1100" dirty="0" smtClean="0">
                          <a:solidFill>
                            <a:schemeClr val="tx1"/>
                          </a:solidFill>
                        </a:rPr>
                        <a:t>Yes</a:t>
                      </a:r>
                      <a:endParaRPr lang="en-US" sz="1100" dirty="0">
                        <a:solidFill>
                          <a:schemeClr val="tx1"/>
                        </a:solidFill>
                      </a:endParaRPr>
                    </a:p>
                  </a:txBody>
                  <a:tcPr marT="45696" marB="45696"/>
                </a:tc>
                <a:tc>
                  <a:txBody>
                    <a:bodyPr/>
                    <a:lstStyle/>
                    <a:p>
                      <a:pPr algn="ctr"/>
                      <a:r>
                        <a:rPr lang="en-US" sz="1100" dirty="0" smtClean="0">
                          <a:solidFill>
                            <a:schemeClr val="tx1"/>
                          </a:solidFill>
                        </a:rPr>
                        <a:t>Will be continued.</a:t>
                      </a:r>
                      <a:endParaRPr lang="en-US" sz="1100" dirty="0">
                        <a:solidFill>
                          <a:schemeClr val="tx1"/>
                        </a:solidFill>
                      </a:endParaRPr>
                    </a:p>
                  </a:txBody>
                  <a:tcPr marT="45696" marB="45696"/>
                </a:tc>
              </a:tr>
            </a:tbl>
          </a:graphicData>
        </a:graphic>
      </p:graphicFrame>
      <p:sp>
        <p:nvSpPr>
          <p:cNvPr id="8" name="Title 1"/>
          <p:cNvSpPr>
            <a:spLocks noGrp="1"/>
          </p:cNvSpPr>
          <p:nvPr>
            <p:ph type="title"/>
          </p:nvPr>
        </p:nvSpPr>
        <p:spPr>
          <a:xfrm>
            <a:off x="0" y="304800"/>
            <a:ext cx="9144000" cy="609600"/>
          </a:xfrm>
          <a:extLst/>
        </p:spPr>
        <p:txBody>
          <a:bodyPr>
            <a:noAutofit/>
          </a:bodyPr>
          <a:lstStyle/>
          <a:p>
            <a:pPr eaLnBrk="1" fontAlgn="auto" hangingPunct="1">
              <a:spcAft>
                <a:spcPts val="0"/>
              </a:spcAft>
              <a:defRPr/>
            </a:pPr>
            <a:r>
              <a:rPr lang="en-US" dirty="0" smtClean="0"/>
              <a:t>New Estate Tax Law Summary</a:t>
            </a:r>
            <a:r>
              <a:rPr lang="en-US" sz="3200" dirty="0" smtClean="0">
                <a:ln w="6350">
                  <a:solidFill>
                    <a:schemeClr val="accent1"/>
                  </a:solidFill>
                </a:ln>
              </a:rPr>
              <a:t/>
            </a:r>
            <a:br>
              <a:rPr lang="en-US" sz="3200" dirty="0" smtClean="0">
                <a:ln w="6350">
                  <a:solidFill>
                    <a:schemeClr val="accent1"/>
                  </a:solidFill>
                </a:ln>
              </a:rPr>
            </a:br>
            <a:endParaRPr lang="en-US" sz="2400" dirty="0">
              <a:ln w="6350">
                <a:solidFill>
                  <a:schemeClr val="accent1"/>
                </a:solidFill>
              </a:ln>
            </a:endParaRPr>
          </a:p>
        </p:txBody>
      </p:sp>
      <p:sp>
        <p:nvSpPr>
          <p:cNvPr id="9" name="TextBox 6"/>
          <p:cNvSpPr txBox="1">
            <a:spLocks noChangeArrowheads="1"/>
          </p:cNvSpPr>
          <p:nvPr/>
        </p:nvSpPr>
        <p:spPr bwMode="auto">
          <a:xfrm>
            <a:off x="0" y="5486400"/>
            <a:ext cx="4572000" cy="784225"/>
          </a:xfrm>
          <a:prstGeom prst="rect">
            <a:avLst/>
          </a:prstGeom>
          <a:noFill/>
          <a:ln w="9525">
            <a:noFill/>
            <a:miter lim="800000"/>
            <a:headEnd/>
            <a:tailEnd/>
          </a:ln>
        </p:spPr>
        <p:txBody>
          <a:bodyPr>
            <a:spAutoFit/>
          </a:bodyPr>
          <a:lstStyle/>
          <a:p>
            <a:r>
              <a:rPr lang="en-US" sz="900" b="1" dirty="0">
                <a:latin typeface="Calibri" pitchFamily="34" charset="0"/>
              </a:rPr>
              <a:t>*Although the default is a $5,000,000 exclusion, with a 35% tax rate, an election can be made to have no estate tax apply with respect to </a:t>
            </a:r>
            <a:r>
              <a:rPr lang="en-US" sz="900" b="1" dirty="0" smtClean="0">
                <a:latin typeface="Calibri" pitchFamily="34" charset="0"/>
              </a:rPr>
              <a:t>decedents </a:t>
            </a:r>
            <a:r>
              <a:rPr lang="en-US" sz="900" b="1" dirty="0">
                <a:latin typeface="Calibri" pitchFamily="34" charset="0"/>
              </a:rPr>
              <a:t>dying in 2010, but the income tax “stepped-up” basis is limited for larger estates.</a:t>
            </a:r>
          </a:p>
          <a:p>
            <a:r>
              <a:rPr lang="en-US" sz="900" b="1" dirty="0">
                <a:latin typeface="Calibri" pitchFamily="34" charset="0"/>
              </a:rPr>
              <a:t>** In addition to the above, the amount that passes estate tax-free ($10,000,000 per couple) will increase with the cost of living beginning in 2012 in $10,000 increments.</a:t>
            </a:r>
          </a:p>
        </p:txBody>
      </p:sp>
      <p:sp>
        <p:nvSpPr>
          <p:cNvPr id="10" name="TextBox 6"/>
          <p:cNvSpPr txBox="1">
            <a:spLocks noChangeArrowheads="1"/>
          </p:cNvSpPr>
          <p:nvPr/>
        </p:nvSpPr>
        <p:spPr bwMode="auto">
          <a:xfrm>
            <a:off x="4572000" y="5486400"/>
            <a:ext cx="4572000" cy="923330"/>
          </a:xfrm>
          <a:prstGeom prst="rect">
            <a:avLst/>
          </a:prstGeom>
          <a:noFill/>
          <a:ln w="9525">
            <a:noFill/>
            <a:miter lim="800000"/>
            <a:headEnd/>
            <a:tailEnd/>
          </a:ln>
        </p:spPr>
        <p:txBody>
          <a:bodyPr wrap="square">
            <a:spAutoFit/>
          </a:bodyPr>
          <a:lstStyle/>
          <a:p>
            <a:r>
              <a:rPr lang="en-US" sz="900" b="1" dirty="0">
                <a:latin typeface="Calibri" pitchFamily="34" charset="0"/>
              </a:rPr>
              <a:t>***The State Death Tax Credit still does apply.  There is a state death tax deduction in 2010 through 2012, and </a:t>
            </a:r>
            <a:r>
              <a:rPr lang="en-US" sz="900" b="1" dirty="0" smtClean="0">
                <a:latin typeface="Calibri" pitchFamily="34" charset="0"/>
              </a:rPr>
              <a:t>in 2013 and thereafter as present continues to apply.</a:t>
            </a:r>
            <a:endParaRPr lang="en-US" sz="900" b="1" dirty="0">
              <a:latin typeface="Calibri" pitchFamily="34" charset="0"/>
            </a:endParaRPr>
          </a:p>
          <a:p>
            <a:r>
              <a:rPr lang="en-US" sz="900" b="1" dirty="0">
                <a:latin typeface="Calibri" pitchFamily="34" charset="0"/>
              </a:rPr>
              <a:t>****Note that exclusion increase does not apply for Non Resident Aliens or future or already existing Qualified Domestic Trusts (QDOT’s) established for Non Resident Alien spouses.  They still are subject to a $60,000 estate tax exclusion level for assets subject to US estate tax and need planning as much as ever!</a:t>
            </a:r>
          </a:p>
        </p:txBody>
      </p:sp>
      <p:sp>
        <p:nvSpPr>
          <p:cNvPr id="12" name="TextBox 11"/>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21</a:t>
            </a:fld>
            <a:endParaRPr lang="en-US" dirty="0"/>
          </a:p>
        </p:txBody>
      </p:sp>
      <p:sp>
        <p:nvSpPr>
          <p:cNvPr id="13" name="TextBox 12"/>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0" y="0"/>
            <a:ext cx="9144000" cy="461665"/>
          </a:xfrm>
          <a:prstGeom prst="rect">
            <a:avLst/>
          </a:prstGeom>
          <a:noFill/>
          <a:ln w="9525">
            <a:noFill/>
            <a:miter lim="800000"/>
            <a:headEnd/>
            <a:tailEnd/>
          </a:ln>
        </p:spPr>
        <p:txBody>
          <a:bodyPr>
            <a:spAutoFit/>
          </a:bodyPr>
          <a:lstStyle/>
          <a:p>
            <a:pPr algn="ctr"/>
            <a:r>
              <a:rPr lang="en-US" sz="2400" b="1" dirty="0">
                <a:solidFill>
                  <a:schemeClr val="accent3">
                    <a:shade val="75000"/>
                  </a:schemeClr>
                </a:solidFill>
                <a:latin typeface="+mj-lt"/>
                <a:ea typeface="+mj-ea"/>
                <a:cs typeface="+mj-cs"/>
              </a:rPr>
              <a:t>PROTECTIVE TRUST LOGISTICAL CHART</a:t>
            </a:r>
          </a:p>
        </p:txBody>
      </p:sp>
      <p:sp>
        <p:nvSpPr>
          <p:cNvPr id="7" name="Rounded Rectangle 6"/>
          <p:cNvSpPr/>
          <p:nvPr/>
        </p:nvSpPr>
        <p:spPr>
          <a:xfrm>
            <a:off x="1447800" y="609600"/>
            <a:ext cx="35052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First Dying Spouse’s </a:t>
            </a:r>
          </a:p>
          <a:p>
            <a:pPr algn="ctr">
              <a:defRPr/>
            </a:pPr>
            <a:r>
              <a:rPr lang="en-US" sz="1200" dirty="0"/>
              <a:t>Revocable </a:t>
            </a:r>
            <a:r>
              <a:rPr lang="en-US" sz="1200" dirty="0" smtClean="0"/>
              <a:t>Trust (or possibly a Joint Revocable Trust, if specially designed)</a:t>
            </a:r>
            <a:endParaRPr lang="en-US" sz="1200" dirty="0"/>
          </a:p>
        </p:txBody>
      </p:sp>
      <p:sp>
        <p:nvSpPr>
          <p:cNvPr id="8" name="Rounded Rectangle 7"/>
          <p:cNvSpPr/>
          <p:nvPr/>
        </p:nvSpPr>
        <p:spPr>
          <a:xfrm>
            <a:off x="5181600" y="609600"/>
            <a:ext cx="35052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Surviving Spouse’s </a:t>
            </a:r>
          </a:p>
          <a:p>
            <a:pPr algn="ctr">
              <a:defRPr/>
            </a:pPr>
            <a:r>
              <a:rPr lang="en-US" sz="1200" dirty="0"/>
              <a:t>Revocable Trust</a:t>
            </a:r>
          </a:p>
        </p:txBody>
      </p:sp>
      <p:sp>
        <p:nvSpPr>
          <p:cNvPr id="9" name="Down Arrow Callout 8"/>
          <p:cNvSpPr/>
          <p:nvPr/>
        </p:nvSpPr>
        <p:spPr>
          <a:xfrm>
            <a:off x="1600200" y="1600200"/>
            <a:ext cx="1371600" cy="1066800"/>
          </a:xfrm>
          <a:prstGeom prst="downArrowCallou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t>$5,250,000*</a:t>
            </a:r>
          </a:p>
        </p:txBody>
      </p:sp>
      <p:sp>
        <p:nvSpPr>
          <p:cNvPr id="10" name="Down Arrow Callout 9"/>
          <p:cNvSpPr/>
          <p:nvPr/>
        </p:nvSpPr>
        <p:spPr>
          <a:xfrm>
            <a:off x="3429000" y="1600200"/>
            <a:ext cx="1371600" cy="1066800"/>
          </a:xfrm>
          <a:prstGeom prst="downArrowCallou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Remaining Assets</a:t>
            </a:r>
            <a:endParaRPr lang="en-US" sz="500" dirty="0"/>
          </a:p>
        </p:txBody>
      </p:sp>
      <p:sp>
        <p:nvSpPr>
          <p:cNvPr id="11" name="Rounded Rectangle 10"/>
          <p:cNvSpPr/>
          <p:nvPr/>
        </p:nvSpPr>
        <p:spPr>
          <a:xfrm>
            <a:off x="1295400" y="2743200"/>
            <a:ext cx="20574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000" dirty="0"/>
              <a:t>Family</a:t>
            </a:r>
          </a:p>
          <a:p>
            <a:pPr algn="ctr">
              <a:defRPr/>
            </a:pPr>
            <a:r>
              <a:rPr lang="en-US" sz="1000" dirty="0"/>
              <a:t>(By-Pass)</a:t>
            </a:r>
          </a:p>
          <a:p>
            <a:pPr algn="ctr">
              <a:defRPr/>
            </a:pPr>
            <a:r>
              <a:rPr lang="en-US" sz="1000" dirty="0"/>
              <a:t>Generation Skipping Trust</a:t>
            </a:r>
          </a:p>
          <a:p>
            <a:pPr algn="ctr">
              <a:defRPr/>
            </a:pPr>
            <a:r>
              <a:rPr lang="en-US" sz="500" dirty="0"/>
              <a:t>(Not taxed in surviving spouse’s estate)</a:t>
            </a:r>
          </a:p>
        </p:txBody>
      </p:sp>
      <p:sp>
        <p:nvSpPr>
          <p:cNvPr id="12" name="Rounded Rectangle 11"/>
          <p:cNvSpPr/>
          <p:nvPr/>
        </p:nvSpPr>
        <p:spPr>
          <a:xfrm>
            <a:off x="3505200" y="2743200"/>
            <a:ext cx="12954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QTIP Non-GST Trust</a:t>
            </a:r>
          </a:p>
          <a:p>
            <a:pPr algn="ctr">
              <a:defRPr/>
            </a:pPr>
            <a:r>
              <a:rPr lang="en-US" sz="500" dirty="0"/>
              <a:t>(Marital Deduction Trust that is not generation skipping)</a:t>
            </a:r>
          </a:p>
        </p:txBody>
      </p:sp>
      <p:sp>
        <p:nvSpPr>
          <p:cNvPr id="13" name="Down Arrow 12"/>
          <p:cNvSpPr/>
          <p:nvPr/>
        </p:nvSpPr>
        <p:spPr>
          <a:xfrm>
            <a:off x="2057400" y="3657600"/>
            <a:ext cx="457200" cy="990600"/>
          </a:xfrm>
          <a:prstGeom prst="downArrow">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dirty="0"/>
          </a:p>
        </p:txBody>
      </p:sp>
      <p:sp>
        <p:nvSpPr>
          <p:cNvPr id="14" name="Down Arrow 13"/>
          <p:cNvSpPr/>
          <p:nvPr/>
        </p:nvSpPr>
        <p:spPr>
          <a:xfrm>
            <a:off x="3886200" y="3657600"/>
            <a:ext cx="457200" cy="990600"/>
          </a:xfrm>
          <a:prstGeom prst="downArrow">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dirty="0"/>
          </a:p>
        </p:txBody>
      </p:sp>
      <p:sp>
        <p:nvSpPr>
          <p:cNvPr id="15" name="Rounded Rectangle 14"/>
          <p:cNvSpPr/>
          <p:nvPr/>
        </p:nvSpPr>
        <p:spPr>
          <a:xfrm>
            <a:off x="1371600" y="4724400"/>
            <a:ext cx="19050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Generation Skipping Trusts for Children</a:t>
            </a:r>
            <a:endParaRPr lang="en-US" sz="500" dirty="0"/>
          </a:p>
        </p:txBody>
      </p:sp>
      <p:sp>
        <p:nvSpPr>
          <p:cNvPr id="16" name="Rounded Rectangle 15"/>
          <p:cNvSpPr/>
          <p:nvPr/>
        </p:nvSpPr>
        <p:spPr>
          <a:xfrm>
            <a:off x="3505200" y="4724400"/>
            <a:ext cx="12954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Children’s Trust (or distributions)</a:t>
            </a:r>
            <a:endParaRPr lang="en-US" sz="500" dirty="0"/>
          </a:p>
        </p:txBody>
      </p:sp>
      <p:sp>
        <p:nvSpPr>
          <p:cNvPr id="17" name="Rectangle 16"/>
          <p:cNvSpPr/>
          <p:nvPr/>
        </p:nvSpPr>
        <p:spPr>
          <a:xfrm>
            <a:off x="1066800" y="3733800"/>
            <a:ext cx="914400" cy="838200"/>
          </a:xfrm>
          <a:prstGeom prst="rect">
            <a:avLst/>
          </a:prstGeom>
          <a:ln>
            <a:prstDash val="solid"/>
          </a:ln>
        </p:spPr>
        <p:style>
          <a:lnRef idx="2">
            <a:schemeClr val="dk1"/>
          </a:lnRef>
          <a:fillRef idx="1">
            <a:schemeClr val="lt1"/>
          </a:fillRef>
          <a:effectRef idx="0">
            <a:schemeClr val="dk1"/>
          </a:effectRef>
          <a:fontRef idx="minor">
            <a:schemeClr val="dk1"/>
          </a:fontRef>
        </p:style>
        <p:txBody>
          <a:bodyPr/>
          <a:lstStyle/>
          <a:p>
            <a:pPr>
              <a:defRPr/>
            </a:pPr>
            <a:r>
              <a:rPr lang="en-US" sz="700" dirty="0"/>
              <a:t>Surviving spouse can have the right to redirect how assets </a:t>
            </a:r>
            <a:r>
              <a:rPr lang="en-US" sz="700" dirty="0" smtClean="0"/>
              <a:t>are </a:t>
            </a:r>
            <a:r>
              <a:rPr lang="en-US" sz="700" dirty="0"/>
              <a:t>distributed on second death.</a:t>
            </a:r>
          </a:p>
        </p:txBody>
      </p:sp>
      <p:sp>
        <p:nvSpPr>
          <p:cNvPr id="62478" name="TextBox 17"/>
          <p:cNvSpPr txBox="1">
            <a:spLocks noChangeArrowheads="1"/>
          </p:cNvSpPr>
          <p:nvPr/>
        </p:nvSpPr>
        <p:spPr bwMode="auto">
          <a:xfrm>
            <a:off x="1295400" y="5638800"/>
            <a:ext cx="2133600" cy="307777"/>
          </a:xfrm>
          <a:prstGeom prst="rect">
            <a:avLst/>
          </a:prstGeom>
          <a:noFill/>
          <a:ln w="9525">
            <a:noFill/>
            <a:miter lim="800000"/>
            <a:headEnd/>
            <a:tailEnd/>
          </a:ln>
        </p:spPr>
        <p:txBody>
          <a:bodyPr>
            <a:spAutoFit/>
          </a:bodyPr>
          <a:lstStyle/>
          <a:p>
            <a:r>
              <a:rPr lang="en-US" sz="700" dirty="0"/>
              <a:t>Benefits children and grandchildren.</a:t>
            </a:r>
          </a:p>
          <a:p>
            <a:r>
              <a:rPr lang="en-US" sz="700" dirty="0"/>
              <a:t>Not estate taxable in their estates.</a:t>
            </a:r>
          </a:p>
        </p:txBody>
      </p:sp>
      <p:sp>
        <p:nvSpPr>
          <p:cNvPr id="62479" name="TextBox 18"/>
          <p:cNvSpPr txBox="1">
            <a:spLocks noChangeArrowheads="1"/>
          </p:cNvSpPr>
          <p:nvPr/>
        </p:nvSpPr>
        <p:spPr bwMode="auto">
          <a:xfrm>
            <a:off x="3505200" y="5638800"/>
            <a:ext cx="2133600" cy="307777"/>
          </a:xfrm>
          <a:prstGeom prst="rect">
            <a:avLst/>
          </a:prstGeom>
          <a:noFill/>
          <a:ln w="9525">
            <a:noFill/>
            <a:miter lim="800000"/>
            <a:headEnd/>
            <a:tailEnd/>
          </a:ln>
        </p:spPr>
        <p:txBody>
          <a:bodyPr>
            <a:spAutoFit/>
          </a:bodyPr>
          <a:lstStyle/>
          <a:p>
            <a:r>
              <a:rPr lang="en-US" sz="700" dirty="0"/>
              <a:t>Benefits children.</a:t>
            </a:r>
          </a:p>
          <a:p>
            <a:r>
              <a:rPr lang="en-US" sz="700" dirty="0"/>
              <a:t>Taxable in their estates.</a:t>
            </a:r>
          </a:p>
        </p:txBody>
      </p:sp>
      <p:sp>
        <p:nvSpPr>
          <p:cNvPr id="20" name="Down Arrow 19"/>
          <p:cNvSpPr/>
          <p:nvPr/>
        </p:nvSpPr>
        <p:spPr>
          <a:xfrm>
            <a:off x="6629400" y="1676400"/>
            <a:ext cx="457200" cy="990600"/>
          </a:xfrm>
          <a:prstGeom prst="downArrow">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dirty="0"/>
          </a:p>
        </p:txBody>
      </p:sp>
      <p:sp>
        <p:nvSpPr>
          <p:cNvPr id="21" name="Rounded Rectangle 20"/>
          <p:cNvSpPr/>
          <p:nvPr/>
        </p:nvSpPr>
        <p:spPr>
          <a:xfrm>
            <a:off x="5257800" y="2743200"/>
            <a:ext cx="35052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t>Surviving Spouse’s Revocable Trust</a:t>
            </a:r>
          </a:p>
          <a:p>
            <a:pPr algn="ctr">
              <a:defRPr/>
            </a:pPr>
            <a:r>
              <a:rPr lang="en-US" sz="1050" dirty="0"/>
              <a:t>(Will include assets owned jointly on first death)</a:t>
            </a:r>
          </a:p>
        </p:txBody>
      </p:sp>
      <p:sp>
        <p:nvSpPr>
          <p:cNvPr id="22" name="Down Arrow Callout 21"/>
          <p:cNvSpPr/>
          <p:nvPr/>
        </p:nvSpPr>
        <p:spPr>
          <a:xfrm>
            <a:off x="5334000" y="3657600"/>
            <a:ext cx="1371600" cy="1066800"/>
          </a:xfrm>
          <a:prstGeom prst="downArrowCallou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t>$5,700,000?*</a:t>
            </a:r>
          </a:p>
          <a:p>
            <a:pPr algn="ctr">
              <a:defRPr/>
            </a:pPr>
            <a:endParaRPr lang="en-US" sz="500" dirty="0"/>
          </a:p>
        </p:txBody>
      </p:sp>
      <p:sp>
        <p:nvSpPr>
          <p:cNvPr id="23" name="Down Arrow Callout 22"/>
          <p:cNvSpPr/>
          <p:nvPr/>
        </p:nvSpPr>
        <p:spPr>
          <a:xfrm>
            <a:off x="7162800" y="3657600"/>
            <a:ext cx="1371600" cy="1066800"/>
          </a:xfrm>
          <a:prstGeom prst="downArrowCallou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Remaining Assets</a:t>
            </a:r>
            <a:endParaRPr lang="en-US" sz="500" dirty="0"/>
          </a:p>
        </p:txBody>
      </p:sp>
      <p:sp>
        <p:nvSpPr>
          <p:cNvPr id="24" name="Rounded Rectangle 23"/>
          <p:cNvSpPr/>
          <p:nvPr/>
        </p:nvSpPr>
        <p:spPr>
          <a:xfrm>
            <a:off x="5181600" y="4800600"/>
            <a:ext cx="19050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Generation Skipping Trusts for Children</a:t>
            </a:r>
          </a:p>
          <a:p>
            <a:pPr algn="ctr">
              <a:defRPr/>
            </a:pPr>
            <a:r>
              <a:rPr lang="en-US" sz="500" dirty="0"/>
              <a:t>(Will merge with first dying spouse’s Generation Skipping Trusts shown on left)</a:t>
            </a:r>
          </a:p>
        </p:txBody>
      </p:sp>
      <p:sp>
        <p:nvSpPr>
          <p:cNvPr id="25" name="Rounded Rectangle 24"/>
          <p:cNvSpPr/>
          <p:nvPr/>
        </p:nvSpPr>
        <p:spPr>
          <a:xfrm>
            <a:off x="7162800" y="4800600"/>
            <a:ext cx="1295400" cy="8382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Children’s Trust (or distributions)</a:t>
            </a:r>
            <a:endParaRPr lang="en-US" sz="500" dirty="0"/>
          </a:p>
        </p:txBody>
      </p:sp>
      <p:sp>
        <p:nvSpPr>
          <p:cNvPr id="62486" name="TextBox 25"/>
          <p:cNvSpPr txBox="1">
            <a:spLocks noChangeArrowheads="1"/>
          </p:cNvSpPr>
          <p:nvPr/>
        </p:nvSpPr>
        <p:spPr bwMode="auto">
          <a:xfrm>
            <a:off x="5105400" y="5715000"/>
            <a:ext cx="2133600" cy="307777"/>
          </a:xfrm>
          <a:prstGeom prst="rect">
            <a:avLst/>
          </a:prstGeom>
          <a:noFill/>
          <a:ln w="9525">
            <a:noFill/>
            <a:miter lim="800000"/>
            <a:headEnd/>
            <a:tailEnd/>
          </a:ln>
        </p:spPr>
        <p:txBody>
          <a:bodyPr>
            <a:spAutoFit/>
          </a:bodyPr>
          <a:lstStyle/>
          <a:p>
            <a:r>
              <a:rPr lang="en-US" sz="700" dirty="0"/>
              <a:t>Benefits children and grandchildren.</a:t>
            </a:r>
          </a:p>
          <a:p>
            <a:r>
              <a:rPr lang="en-US" sz="700" dirty="0"/>
              <a:t>Not estate taxable in their estates.</a:t>
            </a:r>
          </a:p>
        </p:txBody>
      </p:sp>
      <p:sp>
        <p:nvSpPr>
          <p:cNvPr id="62487" name="TextBox 26"/>
          <p:cNvSpPr txBox="1">
            <a:spLocks noChangeArrowheads="1"/>
          </p:cNvSpPr>
          <p:nvPr/>
        </p:nvSpPr>
        <p:spPr bwMode="auto">
          <a:xfrm>
            <a:off x="7162800" y="5715000"/>
            <a:ext cx="1752600" cy="307777"/>
          </a:xfrm>
          <a:prstGeom prst="rect">
            <a:avLst/>
          </a:prstGeom>
          <a:noFill/>
          <a:ln w="9525">
            <a:noFill/>
            <a:miter lim="800000"/>
            <a:headEnd/>
            <a:tailEnd/>
          </a:ln>
        </p:spPr>
        <p:txBody>
          <a:bodyPr>
            <a:spAutoFit/>
          </a:bodyPr>
          <a:lstStyle/>
          <a:p>
            <a:r>
              <a:rPr lang="en-US" sz="700" dirty="0"/>
              <a:t>Benefits children.</a:t>
            </a:r>
          </a:p>
          <a:p>
            <a:r>
              <a:rPr lang="en-US" sz="700" dirty="0"/>
              <a:t>Taxable in their estates.</a:t>
            </a:r>
          </a:p>
        </p:txBody>
      </p:sp>
      <p:sp>
        <p:nvSpPr>
          <p:cNvPr id="62488" name="TextBox 29"/>
          <p:cNvSpPr txBox="1">
            <a:spLocks noChangeArrowheads="1"/>
          </p:cNvSpPr>
          <p:nvPr/>
        </p:nvSpPr>
        <p:spPr bwMode="auto">
          <a:xfrm>
            <a:off x="152400" y="685800"/>
            <a:ext cx="990600" cy="830997"/>
          </a:xfrm>
          <a:prstGeom prst="rect">
            <a:avLst/>
          </a:prstGeom>
          <a:noFill/>
          <a:ln w="9525">
            <a:noFill/>
            <a:miter lim="800000"/>
            <a:headEnd/>
            <a:tailEnd/>
          </a:ln>
        </p:spPr>
        <p:txBody>
          <a:bodyPr>
            <a:spAutoFit/>
          </a:bodyPr>
          <a:lstStyle/>
          <a:p>
            <a:r>
              <a:rPr lang="en-US" sz="1200" dirty="0"/>
              <a:t>During both spouse’s lifetimes:</a:t>
            </a:r>
          </a:p>
        </p:txBody>
      </p:sp>
      <p:sp>
        <p:nvSpPr>
          <p:cNvPr id="62489" name="TextBox 30"/>
          <p:cNvSpPr txBox="1">
            <a:spLocks noChangeArrowheads="1"/>
          </p:cNvSpPr>
          <p:nvPr/>
        </p:nvSpPr>
        <p:spPr bwMode="auto">
          <a:xfrm>
            <a:off x="152400" y="1600200"/>
            <a:ext cx="990600" cy="646331"/>
          </a:xfrm>
          <a:prstGeom prst="rect">
            <a:avLst/>
          </a:prstGeom>
          <a:noFill/>
          <a:ln w="9525">
            <a:noFill/>
            <a:miter lim="800000"/>
            <a:headEnd/>
            <a:tailEnd/>
          </a:ln>
        </p:spPr>
        <p:txBody>
          <a:bodyPr>
            <a:spAutoFit/>
          </a:bodyPr>
          <a:lstStyle/>
          <a:p>
            <a:r>
              <a:rPr lang="en-US" sz="1200" dirty="0"/>
              <a:t>Upon first death in 2013:</a:t>
            </a:r>
          </a:p>
        </p:txBody>
      </p:sp>
      <p:sp>
        <p:nvSpPr>
          <p:cNvPr id="62490" name="TextBox 31"/>
          <p:cNvSpPr txBox="1">
            <a:spLocks noChangeArrowheads="1"/>
          </p:cNvSpPr>
          <p:nvPr/>
        </p:nvSpPr>
        <p:spPr bwMode="auto">
          <a:xfrm>
            <a:off x="152400" y="2743200"/>
            <a:ext cx="990600" cy="1015663"/>
          </a:xfrm>
          <a:prstGeom prst="rect">
            <a:avLst/>
          </a:prstGeom>
          <a:noFill/>
          <a:ln w="9525">
            <a:noFill/>
            <a:miter lim="800000"/>
            <a:headEnd/>
            <a:tailEnd/>
          </a:ln>
        </p:spPr>
        <p:txBody>
          <a:bodyPr>
            <a:spAutoFit/>
          </a:bodyPr>
          <a:lstStyle/>
          <a:p>
            <a:r>
              <a:rPr lang="en-US" sz="1200" dirty="0"/>
              <a:t>During surviving spouse’s remaining lifetime:</a:t>
            </a:r>
          </a:p>
        </p:txBody>
      </p:sp>
      <p:sp>
        <p:nvSpPr>
          <p:cNvPr id="62491" name="TextBox 32"/>
          <p:cNvSpPr txBox="1">
            <a:spLocks noChangeArrowheads="1"/>
          </p:cNvSpPr>
          <p:nvPr/>
        </p:nvSpPr>
        <p:spPr bwMode="auto">
          <a:xfrm>
            <a:off x="152400" y="3810000"/>
            <a:ext cx="990600" cy="646331"/>
          </a:xfrm>
          <a:prstGeom prst="rect">
            <a:avLst/>
          </a:prstGeom>
          <a:noFill/>
          <a:ln w="9525">
            <a:noFill/>
            <a:miter lim="800000"/>
            <a:headEnd/>
            <a:tailEnd/>
          </a:ln>
        </p:spPr>
        <p:txBody>
          <a:bodyPr>
            <a:spAutoFit/>
          </a:bodyPr>
          <a:lstStyle/>
          <a:p>
            <a:r>
              <a:rPr lang="en-US" sz="1200" dirty="0"/>
              <a:t>Upon second death:</a:t>
            </a:r>
          </a:p>
        </p:txBody>
      </p:sp>
      <p:sp>
        <p:nvSpPr>
          <p:cNvPr id="62492" name="TextBox 33"/>
          <p:cNvSpPr txBox="1">
            <a:spLocks noChangeArrowheads="1"/>
          </p:cNvSpPr>
          <p:nvPr/>
        </p:nvSpPr>
        <p:spPr bwMode="auto">
          <a:xfrm>
            <a:off x="152400" y="4876800"/>
            <a:ext cx="990600" cy="830997"/>
          </a:xfrm>
          <a:prstGeom prst="rect">
            <a:avLst/>
          </a:prstGeom>
          <a:noFill/>
          <a:ln w="9525">
            <a:noFill/>
            <a:miter lim="800000"/>
            <a:headEnd/>
            <a:tailEnd/>
          </a:ln>
        </p:spPr>
        <p:txBody>
          <a:bodyPr>
            <a:spAutoFit/>
          </a:bodyPr>
          <a:lstStyle/>
          <a:p>
            <a:r>
              <a:rPr lang="en-US" sz="1200" dirty="0"/>
              <a:t>After deaths of both spouses:</a:t>
            </a:r>
          </a:p>
        </p:txBody>
      </p:sp>
      <p:sp>
        <p:nvSpPr>
          <p:cNvPr id="62493" name="TextBox 34"/>
          <p:cNvSpPr txBox="1">
            <a:spLocks noChangeArrowheads="1"/>
          </p:cNvSpPr>
          <p:nvPr/>
        </p:nvSpPr>
        <p:spPr bwMode="auto">
          <a:xfrm>
            <a:off x="0" y="6172200"/>
            <a:ext cx="8839200" cy="415498"/>
          </a:xfrm>
          <a:prstGeom prst="rect">
            <a:avLst/>
          </a:prstGeom>
          <a:noFill/>
          <a:ln w="9525">
            <a:noFill/>
            <a:miter lim="800000"/>
            <a:headEnd/>
            <a:tailEnd/>
          </a:ln>
        </p:spPr>
        <p:txBody>
          <a:bodyPr>
            <a:spAutoFit/>
          </a:bodyPr>
          <a:lstStyle/>
          <a:p>
            <a:r>
              <a:rPr lang="en-US" sz="700" dirty="0"/>
              <a:t>*Assumes first spouse dies in 2013 and that the surviving spouse dies in a later year when the estate tax exemption has gone up to $5,700,000 (based upon 8.57% cumulative inflation).  The estate tax exemption is $5,250,000 for those that die in 2013, and increases with inflation in $10,000 increments.</a:t>
            </a:r>
          </a:p>
          <a:p>
            <a:r>
              <a:rPr lang="en-US" sz="700" dirty="0"/>
              <a:t>If the first spouse does not use the entire exemption amount, what remains may be added to the surviving spouse’s allowance under the “portability rules” but will not grow with inflation.</a:t>
            </a:r>
          </a:p>
        </p:txBody>
      </p:sp>
      <p:sp>
        <p:nvSpPr>
          <p:cNvPr id="33" name="TextBox 32"/>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22</a:t>
            </a:fld>
            <a:endParaRPr lang="en-US" dirty="0"/>
          </a:p>
        </p:txBody>
      </p:sp>
      <p:sp>
        <p:nvSpPr>
          <p:cNvPr id="34" name="TextBox 33"/>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10600" cy="731837"/>
          </a:xfrm>
        </p:spPr>
        <p:txBody>
          <a:bodyPr>
            <a:normAutofit/>
          </a:bodyPr>
          <a:lstStyle/>
          <a:p>
            <a:pPr algn="ctr" eaLnBrk="1" fontAlgn="auto" hangingPunct="1">
              <a:spcAft>
                <a:spcPts val="0"/>
              </a:spcAft>
              <a:defRPr/>
            </a:pPr>
            <a:r>
              <a:rPr lang="en-US" sz="2000" dirty="0" smtClean="0"/>
              <a:t>The Administration’s Fiscal Year 2013 Revenue Proposals Released by the Department of Treasury February 2012 include the following:</a:t>
            </a:r>
            <a:endParaRPr lang="en-US" sz="2000" dirty="0"/>
          </a:p>
        </p:txBody>
      </p:sp>
      <p:sp>
        <p:nvSpPr>
          <p:cNvPr id="5" name="Content Placeholder 2"/>
          <p:cNvSpPr>
            <a:spLocks noGrp="1"/>
          </p:cNvSpPr>
          <p:nvPr>
            <p:ph idx="1"/>
          </p:nvPr>
        </p:nvSpPr>
        <p:spPr>
          <a:xfrm>
            <a:off x="152400" y="1143000"/>
            <a:ext cx="8758237" cy="4648200"/>
          </a:xfrm>
        </p:spPr>
        <p:txBody>
          <a:bodyPr>
            <a:noAutofit/>
          </a:bodyPr>
          <a:lstStyle/>
          <a:p>
            <a:pPr marL="0" indent="0" eaLnBrk="1" fontAlgn="auto" hangingPunct="1">
              <a:spcBef>
                <a:spcPts val="0"/>
              </a:spcBef>
              <a:spcAft>
                <a:spcPts val="0"/>
              </a:spcAft>
              <a:buFont typeface="Arial"/>
              <a:buNone/>
              <a:defRPr/>
            </a:pPr>
            <a:r>
              <a:rPr lang="en-US" sz="1600" b="0" cap="none" dirty="0" smtClean="0"/>
              <a:t>1. </a:t>
            </a:r>
            <a:r>
              <a:rPr lang="en-US" sz="1600" b="0" u="sng" cap="none" dirty="0" smtClean="0"/>
              <a:t>Page  75 </a:t>
            </a:r>
            <a:r>
              <a:rPr lang="en-US" sz="1600" b="0" cap="none" dirty="0" smtClean="0"/>
              <a:t>– A $3,500,000 estate and generation skipping tax exemption, a $1,000,000 gift tax exemption, and a 45% top rate that would be effective January 1, 2013.</a:t>
            </a:r>
          </a:p>
          <a:p>
            <a:pPr marL="0" indent="0" eaLnBrk="1" fontAlgn="auto" hangingPunct="1">
              <a:spcBef>
                <a:spcPts val="0"/>
              </a:spcBef>
              <a:spcAft>
                <a:spcPts val="0"/>
              </a:spcAft>
              <a:buFont typeface="Arial"/>
              <a:buNone/>
              <a:defRPr/>
            </a:pPr>
            <a:endParaRPr lang="en-US" sz="1600" b="0" cap="none" dirty="0" smtClean="0"/>
          </a:p>
          <a:p>
            <a:pPr marL="0" indent="0" eaLnBrk="1" fontAlgn="auto" hangingPunct="1">
              <a:spcBef>
                <a:spcPts val="0"/>
              </a:spcBef>
              <a:spcAft>
                <a:spcPts val="0"/>
              </a:spcAft>
              <a:buFont typeface="Arial"/>
              <a:buNone/>
              <a:defRPr/>
            </a:pPr>
            <a:r>
              <a:rPr lang="en-US" sz="1600" b="0" cap="none" dirty="0" smtClean="0"/>
              <a:t>2. </a:t>
            </a:r>
            <a:r>
              <a:rPr lang="en-US" sz="1600" b="0" u="sng" cap="none" dirty="0" smtClean="0"/>
              <a:t>Page 79</a:t>
            </a:r>
            <a:r>
              <a:rPr lang="en-US" sz="1600" b="0" cap="none" dirty="0" smtClean="0"/>
              <a:t> – A new category of “disregarded restrictions” would be ignored in valuing family controlled entities and would include limitations on a holder’s right to liquidate an ownership interest.</a:t>
            </a:r>
          </a:p>
          <a:p>
            <a:pPr marL="0" indent="0" eaLnBrk="1" fontAlgn="auto" hangingPunct="1">
              <a:spcBef>
                <a:spcPts val="0"/>
              </a:spcBef>
              <a:spcAft>
                <a:spcPts val="0"/>
              </a:spcAft>
              <a:buFont typeface="Arial"/>
              <a:buNone/>
              <a:defRPr/>
            </a:pPr>
            <a:endParaRPr lang="en-US" sz="1600" b="0" cap="none" dirty="0" smtClean="0"/>
          </a:p>
          <a:p>
            <a:pPr marL="0" indent="0" eaLnBrk="1" fontAlgn="auto" hangingPunct="1">
              <a:spcBef>
                <a:spcPts val="0"/>
              </a:spcBef>
              <a:spcAft>
                <a:spcPts val="0"/>
              </a:spcAft>
              <a:buFont typeface="Arial"/>
              <a:buNone/>
              <a:defRPr/>
            </a:pPr>
            <a:r>
              <a:rPr lang="en-US" sz="1600" b="0" cap="none" dirty="0" smtClean="0"/>
              <a:t>3. </a:t>
            </a:r>
            <a:r>
              <a:rPr lang="en-US" sz="1600" b="0" u="sng" cap="none" dirty="0" smtClean="0"/>
              <a:t>Page 80</a:t>
            </a:r>
            <a:r>
              <a:rPr lang="en-US" sz="1600" b="0" cap="none" dirty="0" smtClean="0"/>
              <a:t> – Grantor Retained Annuity Trusts (GRATs) would have a minimum term of 10 years and a maximum term of the life expectancy of the life of the annuitant plus 10 years.</a:t>
            </a:r>
          </a:p>
          <a:p>
            <a:pPr marL="0" indent="0" eaLnBrk="1" fontAlgn="auto" hangingPunct="1">
              <a:spcBef>
                <a:spcPts val="0"/>
              </a:spcBef>
              <a:spcAft>
                <a:spcPts val="0"/>
              </a:spcAft>
              <a:buFont typeface="Arial"/>
              <a:buNone/>
              <a:defRPr/>
            </a:pPr>
            <a:r>
              <a:rPr lang="en-US" sz="1600" b="0" cap="none" dirty="0" smtClean="0"/>
              <a:t>The remainder interest of a GRAT would have to have a value of greater than $0.  </a:t>
            </a:r>
          </a:p>
          <a:p>
            <a:pPr marL="0" indent="0" eaLnBrk="1" fontAlgn="auto" hangingPunct="1">
              <a:spcBef>
                <a:spcPts val="0"/>
              </a:spcBef>
              <a:spcAft>
                <a:spcPts val="0"/>
              </a:spcAft>
              <a:buFont typeface="Arial"/>
              <a:buNone/>
              <a:defRPr/>
            </a:pPr>
            <a:endParaRPr lang="en-US" sz="1600" b="0" cap="none" dirty="0" smtClean="0"/>
          </a:p>
          <a:p>
            <a:pPr marL="0" indent="0" eaLnBrk="1" fontAlgn="auto" hangingPunct="1">
              <a:spcBef>
                <a:spcPts val="0"/>
              </a:spcBef>
              <a:spcAft>
                <a:spcPts val="0"/>
              </a:spcAft>
              <a:buFont typeface="Arial"/>
              <a:buNone/>
              <a:defRPr/>
            </a:pPr>
            <a:r>
              <a:rPr lang="en-US" sz="1600" b="0" cap="none" dirty="0" smtClean="0"/>
              <a:t>4. </a:t>
            </a:r>
            <a:r>
              <a:rPr lang="en-US" sz="1600" b="0" u="sng" cap="none" dirty="0" smtClean="0"/>
              <a:t>Page 81</a:t>
            </a:r>
            <a:r>
              <a:rPr lang="en-US" sz="1600" b="0" cap="none" dirty="0" smtClean="0"/>
              <a:t> – Generation skipping tax exclusion allocated to a trust would terminate on the 90</a:t>
            </a:r>
            <a:r>
              <a:rPr lang="en-US" sz="1600" b="0" cap="none" baseline="30000" dirty="0" smtClean="0"/>
              <a:t>th</a:t>
            </a:r>
            <a:r>
              <a:rPr lang="en-US" sz="1600" b="0" cap="none" dirty="0" smtClean="0"/>
              <a:t> anniversary of the creation of the trust.  This proposal would apply to trusts created after enactment and to post enactment additions to otherwise GST exempt trusts.</a:t>
            </a:r>
          </a:p>
          <a:p>
            <a:pPr marL="0" indent="0" eaLnBrk="1" fontAlgn="auto" hangingPunct="1">
              <a:spcBef>
                <a:spcPts val="0"/>
              </a:spcBef>
              <a:spcAft>
                <a:spcPts val="0"/>
              </a:spcAft>
              <a:buFont typeface="Arial"/>
              <a:buNone/>
              <a:defRPr/>
            </a:pPr>
            <a:endParaRPr lang="en-US" sz="1600" b="0" cap="none" dirty="0" smtClean="0"/>
          </a:p>
          <a:p>
            <a:pPr marL="0" indent="0" eaLnBrk="1" fontAlgn="auto" hangingPunct="1">
              <a:spcBef>
                <a:spcPts val="0"/>
              </a:spcBef>
              <a:spcAft>
                <a:spcPts val="0"/>
              </a:spcAft>
              <a:buFont typeface="Arial"/>
              <a:buNone/>
              <a:defRPr/>
            </a:pPr>
            <a:r>
              <a:rPr lang="en-US" sz="1600" b="0" cap="none" dirty="0" smtClean="0"/>
              <a:t>5. </a:t>
            </a:r>
            <a:r>
              <a:rPr lang="en-US" sz="1600" b="0" u="sng" cap="none" dirty="0" smtClean="0"/>
              <a:t>Page 83</a:t>
            </a:r>
            <a:r>
              <a:rPr lang="en-US" sz="1600" b="0" cap="none" dirty="0" smtClean="0"/>
              <a:t> – A Grantor Trust considered as owned by an individual for income tax purposes </a:t>
            </a:r>
          </a:p>
          <a:p>
            <a:pPr marL="0" indent="0" eaLnBrk="1" fontAlgn="auto" hangingPunct="1">
              <a:spcBef>
                <a:spcPts val="0"/>
              </a:spcBef>
              <a:spcAft>
                <a:spcPts val="0"/>
              </a:spcAft>
              <a:buFont typeface="Arial"/>
              <a:buNone/>
              <a:defRPr/>
            </a:pPr>
            <a:r>
              <a:rPr lang="en-US" sz="1600" b="0" cap="none" dirty="0" smtClean="0"/>
              <a:t>would also be considered as part of that individual’s estate for estate tax purposes, and transfers from such a trust would be considered as gifts from the Grantor subject to the gift tax.</a:t>
            </a:r>
          </a:p>
          <a:p>
            <a:pPr marL="0" indent="0" eaLnBrk="1" fontAlgn="auto" hangingPunct="1">
              <a:spcBef>
                <a:spcPts val="0"/>
              </a:spcBef>
              <a:spcAft>
                <a:spcPts val="0"/>
              </a:spcAft>
              <a:buFont typeface="Arial"/>
              <a:buNone/>
              <a:defRPr/>
            </a:pPr>
            <a:r>
              <a:rPr lang="en-US" sz="1600" b="0" cap="none" dirty="0" smtClean="0"/>
              <a:t>This would apply with respect to trusts created on or after the date of enactment and any portion of a pre-enactment trust that receives a contribution on or after the date of enactment.</a:t>
            </a:r>
          </a:p>
          <a:p>
            <a:pPr marL="0" indent="0" eaLnBrk="1" fontAlgn="auto" hangingPunct="1">
              <a:spcBef>
                <a:spcPts val="0"/>
              </a:spcBef>
              <a:spcAft>
                <a:spcPts val="0"/>
              </a:spcAft>
              <a:buFont typeface="Arial"/>
              <a:buNone/>
              <a:defRPr/>
            </a:pPr>
            <a:endParaRPr lang="en-US" sz="1600" b="0" dirty="0">
              <a:latin typeface="Times New Roman" pitchFamily="18" charset="0"/>
              <a:cs typeface="Times New Roman" pitchFamily="18" charset="0"/>
            </a:endParaRPr>
          </a:p>
        </p:txBody>
      </p:sp>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23</a:t>
            </a:fld>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0" y="0"/>
            <a:ext cx="9144000" cy="510895"/>
          </a:xfrm>
          <a:prstGeom prst="rect">
            <a:avLst/>
          </a:prstGeom>
          <a:noFill/>
          <a:ln w="9525">
            <a:noFill/>
            <a:miter lim="800000"/>
            <a:headEnd/>
            <a:tailEnd/>
          </a:ln>
        </p:spPr>
        <p:txBody>
          <a:bodyPr lIns="79234" tIns="39617" rIns="79234" bIns="39617">
            <a:spAutoFit/>
          </a:bodyPr>
          <a:lstStyle/>
          <a:p>
            <a:pPr algn="ctr" defTabSz="711200"/>
            <a:r>
              <a:rPr lang="en-US" sz="1400" b="1" dirty="0">
                <a:solidFill>
                  <a:schemeClr val="accent3">
                    <a:shade val="75000"/>
                  </a:schemeClr>
                </a:solidFill>
                <a:latin typeface="+mj-lt"/>
                <a:ea typeface="+mj-ea"/>
                <a:cs typeface="+mj-cs"/>
              </a:rPr>
              <a:t>CHOICES AND FACTORS WITH RESPECT TO ALLOCATION AND </a:t>
            </a:r>
          </a:p>
          <a:p>
            <a:pPr algn="ctr" defTabSz="711200"/>
            <a:r>
              <a:rPr lang="en-US" sz="1400" b="1" dirty="0">
                <a:solidFill>
                  <a:schemeClr val="accent3">
                    <a:shade val="75000"/>
                  </a:schemeClr>
                </a:solidFill>
                <a:latin typeface="+mj-lt"/>
                <a:ea typeface="+mj-ea"/>
                <a:cs typeface="+mj-cs"/>
              </a:rPr>
              <a:t>PAYMENT OF MEDICAL PRACTICE INCOME FOR THE PROFESSIONAL PRACTITIONER</a:t>
            </a:r>
          </a:p>
        </p:txBody>
      </p:sp>
      <p:sp>
        <p:nvSpPr>
          <p:cNvPr id="49155" name="Oval 6"/>
          <p:cNvSpPr>
            <a:spLocks noChangeArrowheads="1"/>
          </p:cNvSpPr>
          <p:nvPr/>
        </p:nvSpPr>
        <p:spPr bwMode="auto">
          <a:xfrm>
            <a:off x="136525" y="2713038"/>
            <a:ext cx="1463675" cy="982662"/>
          </a:xfrm>
          <a:prstGeom prst="ellipse">
            <a:avLst/>
          </a:prstGeom>
          <a:solidFill>
            <a:srgbClr val="FFFFFF"/>
          </a:solidFill>
          <a:ln w="9525">
            <a:solidFill>
              <a:srgbClr val="000000"/>
            </a:solidFill>
            <a:round/>
            <a:headEnd/>
            <a:tailEnd/>
          </a:ln>
        </p:spPr>
        <p:txBody>
          <a:bodyPr lIns="36576" tIns="27432" rIns="36576" bIns="0"/>
          <a:lstStyle/>
          <a:p>
            <a:pPr algn="ctr"/>
            <a:r>
              <a:rPr lang="en-US" sz="1000" dirty="0">
                <a:solidFill>
                  <a:srgbClr val="000000"/>
                </a:solidFill>
                <a:latin typeface="Calibri" pitchFamily="34" charset="0"/>
              </a:rPr>
              <a:t>S CORPORATION PRACTICE</a:t>
            </a:r>
          </a:p>
          <a:p>
            <a:pPr algn="ctr"/>
            <a:r>
              <a:rPr lang="en-US" sz="1000" dirty="0">
                <a:solidFill>
                  <a:srgbClr val="000000"/>
                </a:solidFill>
                <a:latin typeface="Calibri" pitchFamily="34" charset="0"/>
              </a:rPr>
              <a:t>ENTITY</a:t>
            </a:r>
          </a:p>
        </p:txBody>
      </p:sp>
      <p:sp>
        <p:nvSpPr>
          <p:cNvPr id="49156" name="Rectangle 7"/>
          <p:cNvSpPr>
            <a:spLocks noChangeArrowheads="1"/>
          </p:cNvSpPr>
          <p:nvPr/>
        </p:nvSpPr>
        <p:spPr bwMode="auto">
          <a:xfrm>
            <a:off x="60325" y="1371600"/>
            <a:ext cx="1646238" cy="441325"/>
          </a:xfrm>
          <a:prstGeom prst="rect">
            <a:avLst/>
          </a:prstGeom>
          <a:solidFill>
            <a:srgbClr val="FFFFFF"/>
          </a:solidFill>
          <a:ln w="9525">
            <a:solidFill>
              <a:srgbClr val="000000"/>
            </a:solidFill>
            <a:miter lim="800000"/>
            <a:headEnd/>
            <a:tailEnd/>
          </a:ln>
        </p:spPr>
        <p:txBody>
          <a:bodyPr lIns="36576" tIns="27432" rIns="36576" bIns="0"/>
          <a:lstStyle/>
          <a:p>
            <a:pPr algn="ctr"/>
            <a:r>
              <a:rPr lang="en-US" sz="1000" dirty="0">
                <a:solidFill>
                  <a:srgbClr val="000000"/>
                </a:solidFill>
                <a:latin typeface="Calibri" pitchFamily="34" charset="0"/>
              </a:rPr>
              <a:t>Owned by Physician or as Tenants by the Entireties</a:t>
            </a:r>
          </a:p>
        </p:txBody>
      </p:sp>
      <p:cxnSp>
        <p:nvCxnSpPr>
          <p:cNvPr id="49157" name="AutoShape 6"/>
          <p:cNvCxnSpPr>
            <a:cxnSpLocks noChangeShapeType="1"/>
          </p:cNvCxnSpPr>
          <p:nvPr/>
        </p:nvCxnSpPr>
        <p:spPr bwMode="auto">
          <a:xfrm flipV="1">
            <a:off x="868363" y="1836738"/>
            <a:ext cx="0" cy="876300"/>
          </a:xfrm>
          <a:prstGeom prst="straightConnector1">
            <a:avLst/>
          </a:prstGeom>
          <a:noFill/>
          <a:ln w="9525">
            <a:solidFill>
              <a:srgbClr val="000000"/>
            </a:solidFill>
            <a:round/>
            <a:headEnd/>
            <a:tailEnd/>
          </a:ln>
        </p:spPr>
      </p:cxnSp>
      <p:sp>
        <p:nvSpPr>
          <p:cNvPr id="49158" name="Line 8"/>
          <p:cNvSpPr>
            <a:spLocks noChangeShapeType="1"/>
          </p:cNvSpPr>
          <p:nvPr/>
        </p:nvSpPr>
        <p:spPr bwMode="auto">
          <a:xfrm flipV="1">
            <a:off x="1600200" y="1219200"/>
            <a:ext cx="838200" cy="2041525"/>
          </a:xfrm>
          <a:prstGeom prst="line">
            <a:avLst/>
          </a:prstGeom>
          <a:noFill/>
          <a:ln w="12700">
            <a:solidFill>
              <a:srgbClr val="000000"/>
            </a:solidFill>
            <a:round/>
            <a:headEnd/>
            <a:tailEnd type="triangle" w="med" len="med"/>
          </a:ln>
        </p:spPr>
        <p:txBody>
          <a:bodyPr/>
          <a:lstStyle/>
          <a:p>
            <a:endParaRPr lang="en-US" dirty="0"/>
          </a:p>
        </p:txBody>
      </p:sp>
      <p:sp>
        <p:nvSpPr>
          <p:cNvPr id="49159" name="Line 9"/>
          <p:cNvSpPr>
            <a:spLocks noChangeShapeType="1"/>
          </p:cNvSpPr>
          <p:nvPr/>
        </p:nvSpPr>
        <p:spPr bwMode="auto">
          <a:xfrm flipV="1">
            <a:off x="1592263" y="1828800"/>
            <a:ext cx="922337" cy="1447800"/>
          </a:xfrm>
          <a:prstGeom prst="line">
            <a:avLst/>
          </a:prstGeom>
          <a:noFill/>
          <a:ln w="12700">
            <a:solidFill>
              <a:srgbClr val="000000"/>
            </a:solidFill>
            <a:round/>
            <a:headEnd/>
            <a:tailEnd type="triangle" w="med" len="med"/>
          </a:ln>
        </p:spPr>
        <p:txBody>
          <a:bodyPr/>
          <a:lstStyle/>
          <a:p>
            <a:endParaRPr lang="en-US" dirty="0"/>
          </a:p>
        </p:txBody>
      </p:sp>
      <p:sp>
        <p:nvSpPr>
          <p:cNvPr id="49160" name="Line 10"/>
          <p:cNvSpPr>
            <a:spLocks noChangeShapeType="1"/>
          </p:cNvSpPr>
          <p:nvPr/>
        </p:nvSpPr>
        <p:spPr bwMode="auto">
          <a:xfrm flipV="1">
            <a:off x="1600200" y="2743200"/>
            <a:ext cx="838200" cy="533400"/>
          </a:xfrm>
          <a:prstGeom prst="line">
            <a:avLst/>
          </a:prstGeom>
          <a:noFill/>
          <a:ln w="12700">
            <a:solidFill>
              <a:srgbClr val="000000"/>
            </a:solidFill>
            <a:round/>
            <a:headEnd/>
            <a:tailEnd type="triangle" w="med" len="med"/>
          </a:ln>
        </p:spPr>
        <p:txBody>
          <a:bodyPr/>
          <a:lstStyle/>
          <a:p>
            <a:endParaRPr lang="en-US" dirty="0"/>
          </a:p>
        </p:txBody>
      </p:sp>
      <p:sp>
        <p:nvSpPr>
          <p:cNvPr id="49161" name="Line 11"/>
          <p:cNvSpPr>
            <a:spLocks noChangeShapeType="1"/>
          </p:cNvSpPr>
          <p:nvPr/>
        </p:nvSpPr>
        <p:spPr bwMode="auto">
          <a:xfrm>
            <a:off x="1616075" y="3292475"/>
            <a:ext cx="822325" cy="2803525"/>
          </a:xfrm>
          <a:prstGeom prst="line">
            <a:avLst/>
          </a:prstGeom>
          <a:noFill/>
          <a:ln w="12700">
            <a:solidFill>
              <a:srgbClr val="000000"/>
            </a:solidFill>
            <a:round/>
            <a:headEnd/>
            <a:tailEnd type="triangle" w="med" len="med"/>
          </a:ln>
        </p:spPr>
        <p:txBody>
          <a:bodyPr/>
          <a:lstStyle/>
          <a:p>
            <a:endParaRPr lang="en-US" dirty="0"/>
          </a:p>
        </p:txBody>
      </p:sp>
      <p:sp>
        <p:nvSpPr>
          <p:cNvPr id="49162" name="Line 12"/>
          <p:cNvSpPr>
            <a:spLocks noChangeShapeType="1"/>
          </p:cNvSpPr>
          <p:nvPr/>
        </p:nvSpPr>
        <p:spPr bwMode="auto">
          <a:xfrm>
            <a:off x="1600200" y="3276600"/>
            <a:ext cx="838200" cy="228600"/>
          </a:xfrm>
          <a:prstGeom prst="line">
            <a:avLst/>
          </a:prstGeom>
          <a:noFill/>
          <a:ln w="12700">
            <a:solidFill>
              <a:srgbClr val="000000"/>
            </a:solidFill>
            <a:round/>
            <a:headEnd/>
            <a:tailEnd type="triangle" w="med" len="med"/>
          </a:ln>
        </p:spPr>
        <p:txBody>
          <a:bodyPr/>
          <a:lstStyle/>
          <a:p>
            <a:endParaRPr lang="en-US" dirty="0"/>
          </a:p>
        </p:txBody>
      </p:sp>
      <p:sp>
        <p:nvSpPr>
          <p:cNvPr id="49163" name="Line 13"/>
          <p:cNvSpPr>
            <a:spLocks noChangeShapeType="1"/>
          </p:cNvSpPr>
          <p:nvPr/>
        </p:nvSpPr>
        <p:spPr bwMode="auto">
          <a:xfrm>
            <a:off x="1592263" y="3292475"/>
            <a:ext cx="846137" cy="898525"/>
          </a:xfrm>
          <a:prstGeom prst="line">
            <a:avLst/>
          </a:prstGeom>
          <a:noFill/>
          <a:ln w="12700">
            <a:solidFill>
              <a:srgbClr val="000000"/>
            </a:solidFill>
            <a:round/>
            <a:headEnd/>
            <a:tailEnd type="triangle" w="med" len="med"/>
          </a:ln>
        </p:spPr>
        <p:txBody>
          <a:bodyPr/>
          <a:lstStyle/>
          <a:p>
            <a:endParaRPr lang="en-US" dirty="0"/>
          </a:p>
        </p:txBody>
      </p:sp>
      <p:sp>
        <p:nvSpPr>
          <p:cNvPr id="49164" name="Line 14"/>
          <p:cNvSpPr>
            <a:spLocks noChangeShapeType="1"/>
          </p:cNvSpPr>
          <p:nvPr/>
        </p:nvSpPr>
        <p:spPr bwMode="auto">
          <a:xfrm>
            <a:off x="1592263" y="3298825"/>
            <a:ext cx="922337" cy="1806575"/>
          </a:xfrm>
          <a:prstGeom prst="line">
            <a:avLst/>
          </a:prstGeom>
          <a:noFill/>
          <a:ln w="12700">
            <a:solidFill>
              <a:srgbClr val="000000"/>
            </a:solidFill>
            <a:round/>
            <a:headEnd/>
            <a:tailEnd type="triangle" w="med" len="med"/>
          </a:ln>
        </p:spPr>
        <p:txBody>
          <a:bodyPr/>
          <a:lstStyle/>
          <a:p>
            <a:endParaRPr lang="en-US" dirty="0"/>
          </a:p>
        </p:txBody>
      </p:sp>
      <p:sp>
        <p:nvSpPr>
          <p:cNvPr id="49165" name="Rectangle 16"/>
          <p:cNvSpPr>
            <a:spLocks noChangeArrowheads="1"/>
          </p:cNvSpPr>
          <p:nvPr/>
        </p:nvSpPr>
        <p:spPr bwMode="auto">
          <a:xfrm>
            <a:off x="2514600" y="762000"/>
            <a:ext cx="1600200" cy="152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PAYEE</a:t>
            </a:r>
          </a:p>
        </p:txBody>
      </p:sp>
      <p:sp>
        <p:nvSpPr>
          <p:cNvPr id="49166" name="Rectangle 17"/>
          <p:cNvSpPr>
            <a:spLocks noChangeArrowheads="1"/>
          </p:cNvSpPr>
          <p:nvPr/>
        </p:nvSpPr>
        <p:spPr bwMode="auto">
          <a:xfrm>
            <a:off x="4191000" y="762000"/>
            <a:ext cx="1600200" cy="152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CREDITOR</a:t>
            </a:r>
          </a:p>
        </p:txBody>
      </p:sp>
      <p:sp>
        <p:nvSpPr>
          <p:cNvPr id="49167" name="Rectangle 18"/>
          <p:cNvSpPr>
            <a:spLocks noChangeArrowheads="1"/>
          </p:cNvSpPr>
          <p:nvPr/>
        </p:nvSpPr>
        <p:spPr bwMode="auto">
          <a:xfrm>
            <a:off x="5867400" y="762000"/>
            <a:ext cx="1600200" cy="152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2012 TAXES/EXPENSES</a:t>
            </a:r>
          </a:p>
        </p:txBody>
      </p:sp>
      <p:sp>
        <p:nvSpPr>
          <p:cNvPr id="49168" name="Rectangle 19"/>
          <p:cNvSpPr>
            <a:spLocks noChangeArrowheads="1"/>
          </p:cNvSpPr>
          <p:nvPr/>
        </p:nvSpPr>
        <p:spPr bwMode="auto">
          <a:xfrm>
            <a:off x="7543800" y="762000"/>
            <a:ext cx="1600200" cy="152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2013 TAX INCREASES</a:t>
            </a:r>
          </a:p>
        </p:txBody>
      </p:sp>
      <p:sp>
        <p:nvSpPr>
          <p:cNvPr id="49169" name="Rectangle 20"/>
          <p:cNvSpPr>
            <a:spLocks noChangeArrowheads="1"/>
          </p:cNvSpPr>
          <p:nvPr/>
        </p:nvSpPr>
        <p:spPr bwMode="auto">
          <a:xfrm>
            <a:off x="2514600" y="9906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Pension Plans</a:t>
            </a:r>
          </a:p>
        </p:txBody>
      </p:sp>
      <p:sp>
        <p:nvSpPr>
          <p:cNvPr id="49170" name="Rectangle 21"/>
          <p:cNvSpPr>
            <a:spLocks noChangeArrowheads="1"/>
          </p:cNvSpPr>
          <p:nvPr/>
        </p:nvSpPr>
        <p:spPr bwMode="auto">
          <a:xfrm>
            <a:off x="4191000" y="9906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Yes</a:t>
            </a:r>
          </a:p>
        </p:txBody>
      </p:sp>
      <p:sp>
        <p:nvSpPr>
          <p:cNvPr id="49171" name="Rectangle 22"/>
          <p:cNvSpPr>
            <a:spLocks noChangeArrowheads="1"/>
          </p:cNvSpPr>
          <p:nvPr/>
        </p:nvSpPr>
        <p:spPr bwMode="auto">
          <a:xfrm>
            <a:off x="5867400" y="9906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Costs for staff and to maintain plan – spouse on payroll to justify additional contribution.</a:t>
            </a:r>
          </a:p>
        </p:txBody>
      </p:sp>
      <p:sp>
        <p:nvSpPr>
          <p:cNvPr id="49172" name="Rectangle 23"/>
          <p:cNvSpPr>
            <a:spLocks noChangeArrowheads="1"/>
          </p:cNvSpPr>
          <p:nvPr/>
        </p:nvSpPr>
        <p:spPr bwMode="auto">
          <a:xfrm>
            <a:off x="7543800" y="9906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Highest tax bracket increases to 36.6%.  Nonqualified plans subject to 3.8% Medicare tax.</a:t>
            </a:r>
          </a:p>
        </p:txBody>
      </p:sp>
      <p:sp>
        <p:nvSpPr>
          <p:cNvPr id="49173" name="Rectangle 24"/>
          <p:cNvSpPr>
            <a:spLocks noChangeArrowheads="1"/>
          </p:cNvSpPr>
          <p:nvPr/>
        </p:nvSpPr>
        <p:spPr bwMode="auto">
          <a:xfrm>
            <a:off x="2514600" y="15240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Children on the Payroll</a:t>
            </a:r>
          </a:p>
        </p:txBody>
      </p:sp>
      <p:sp>
        <p:nvSpPr>
          <p:cNvPr id="49174" name="Rectangle 25"/>
          <p:cNvSpPr>
            <a:spLocks noChangeArrowheads="1"/>
          </p:cNvSpPr>
          <p:nvPr/>
        </p:nvSpPr>
        <p:spPr bwMode="auto">
          <a:xfrm>
            <a:off x="4191000" y="15240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Yes – If goes to Roth IRA in the name of the child.</a:t>
            </a:r>
          </a:p>
        </p:txBody>
      </p:sp>
      <p:sp>
        <p:nvSpPr>
          <p:cNvPr id="49175" name="Rectangle 26"/>
          <p:cNvSpPr>
            <a:spLocks noChangeArrowheads="1"/>
          </p:cNvSpPr>
          <p:nvPr/>
        </p:nvSpPr>
        <p:spPr bwMode="auto">
          <a:xfrm>
            <a:off x="5867400" y="15240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Child in lower rate but 13.3% employment taxes apply, increasing to 15.3% on 1/1/13.</a:t>
            </a:r>
          </a:p>
        </p:txBody>
      </p:sp>
      <p:sp>
        <p:nvSpPr>
          <p:cNvPr id="49176" name="Rectangle 27"/>
          <p:cNvSpPr>
            <a:spLocks noChangeArrowheads="1"/>
          </p:cNvSpPr>
          <p:nvPr/>
        </p:nvSpPr>
        <p:spPr bwMode="auto">
          <a:xfrm>
            <a:off x="7543800" y="1524000"/>
            <a:ext cx="1600200" cy="4572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10% Bracket is retained.</a:t>
            </a:r>
          </a:p>
        </p:txBody>
      </p:sp>
      <p:sp>
        <p:nvSpPr>
          <p:cNvPr id="49177" name="Rectangle 28"/>
          <p:cNvSpPr>
            <a:spLocks noChangeArrowheads="1"/>
          </p:cNvSpPr>
          <p:nvPr/>
        </p:nvSpPr>
        <p:spPr bwMode="auto">
          <a:xfrm>
            <a:off x="2514600" y="2057400"/>
            <a:ext cx="1600200" cy="9906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Wages paid to Doctor</a:t>
            </a:r>
          </a:p>
        </p:txBody>
      </p:sp>
      <p:sp>
        <p:nvSpPr>
          <p:cNvPr id="49178" name="Rectangle 29"/>
          <p:cNvSpPr>
            <a:spLocks noChangeArrowheads="1"/>
          </p:cNvSpPr>
          <p:nvPr/>
        </p:nvSpPr>
        <p:spPr bwMode="auto">
          <a:xfrm>
            <a:off x="4191000" y="2057400"/>
            <a:ext cx="1600200" cy="9906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If Head of Household, Florida Statute 222 may apply – deposit directly into protected account.</a:t>
            </a:r>
          </a:p>
        </p:txBody>
      </p:sp>
      <p:sp>
        <p:nvSpPr>
          <p:cNvPr id="49179" name="Rectangle 30"/>
          <p:cNvSpPr>
            <a:spLocks noChangeArrowheads="1"/>
          </p:cNvSpPr>
          <p:nvPr/>
        </p:nvSpPr>
        <p:spPr bwMode="auto">
          <a:xfrm>
            <a:off x="5867400" y="2057400"/>
            <a:ext cx="1600200" cy="9906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13.3% employment taxes on first $110,100, and then 2.9% over $110,100.  </a:t>
            </a:r>
          </a:p>
        </p:txBody>
      </p:sp>
      <p:sp>
        <p:nvSpPr>
          <p:cNvPr id="49180" name="Rectangle 31"/>
          <p:cNvSpPr>
            <a:spLocks noChangeArrowheads="1"/>
          </p:cNvSpPr>
          <p:nvPr/>
        </p:nvSpPr>
        <p:spPr bwMode="auto">
          <a:xfrm>
            <a:off x="7543800" y="2057400"/>
            <a:ext cx="1600200" cy="9906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Employment taxes increase to 15.3% on 1/1/13 plus .9% Medicare tax on wages exceeding $200,000 for single person and $250,000 for married joint filers.</a:t>
            </a:r>
          </a:p>
        </p:txBody>
      </p:sp>
      <p:sp>
        <p:nvSpPr>
          <p:cNvPr id="49181" name="Rectangle 32"/>
          <p:cNvSpPr>
            <a:spLocks noChangeArrowheads="1"/>
          </p:cNvSpPr>
          <p:nvPr/>
        </p:nvSpPr>
        <p:spPr bwMode="auto">
          <a:xfrm>
            <a:off x="2514600" y="31242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Dividends to owner of entity.</a:t>
            </a:r>
          </a:p>
        </p:txBody>
      </p:sp>
      <p:sp>
        <p:nvSpPr>
          <p:cNvPr id="49182" name="Rectangle 33"/>
          <p:cNvSpPr>
            <a:spLocks noChangeArrowheads="1"/>
          </p:cNvSpPr>
          <p:nvPr/>
        </p:nvSpPr>
        <p:spPr bwMode="auto">
          <a:xfrm>
            <a:off x="4191000" y="31242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Only if owner is protected – such as tenants by the entireties or a family limited partnership owning the entity.</a:t>
            </a:r>
          </a:p>
        </p:txBody>
      </p:sp>
      <p:sp>
        <p:nvSpPr>
          <p:cNvPr id="49183" name="Rectangle 34"/>
          <p:cNvSpPr>
            <a:spLocks noChangeArrowheads="1"/>
          </p:cNvSpPr>
          <p:nvPr/>
        </p:nvSpPr>
        <p:spPr bwMode="auto">
          <a:xfrm>
            <a:off x="5867400" y="31242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dirty="0">
                <a:solidFill>
                  <a:srgbClr val="000000"/>
                </a:solidFill>
                <a:latin typeface="Calibri" pitchFamily="34" charset="0"/>
              </a:rPr>
              <a:t>Not subject to payroll taxes – but could be </a:t>
            </a:r>
            <a:r>
              <a:rPr lang="en-US" sz="800" dirty="0" err="1">
                <a:solidFill>
                  <a:srgbClr val="000000"/>
                </a:solidFill>
                <a:latin typeface="Calibri" pitchFamily="34" charset="0"/>
              </a:rPr>
              <a:t>recharacterized</a:t>
            </a:r>
            <a:r>
              <a:rPr lang="en-US" sz="800" dirty="0">
                <a:solidFill>
                  <a:srgbClr val="000000"/>
                </a:solidFill>
                <a:latin typeface="Calibri" pitchFamily="34" charset="0"/>
              </a:rPr>
              <a:t> by IRS.</a:t>
            </a:r>
          </a:p>
        </p:txBody>
      </p:sp>
      <p:sp>
        <p:nvSpPr>
          <p:cNvPr id="49184" name="Rectangle 35"/>
          <p:cNvSpPr>
            <a:spLocks noChangeArrowheads="1"/>
          </p:cNvSpPr>
          <p:nvPr/>
        </p:nvSpPr>
        <p:spPr bwMode="auto">
          <a:xfrm>
            <a:off x="7543800" y="31242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S corp distributions are not subject to the 3.8% Medicare tax unless distributions represent income from passive sources.</a:t>
            </a:r>
          </a:p>
        </p:txBody>
      </p:sp>
      <p:sp>
        <p:nvSpPr>
          <p:cNvPr id="49185" name="Rectangle 36"/>
          <p:cNvSpPr>
            <a:spLocks noChangeArrowheads="1"/>
          </p:cNvSpPr>
          <p:nvPr/>
        </p:nvSpPr>
        <p:spPr bwMode="auto">
          <a:xfrm>
            <a:off x="2514600" y="39624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Spouse on payroll.</a:t>
            </a:r>
          </a:p>
        </p:txBody>
      </p:sp>
      <p:sp>
        <p:nvSpPr>
          <p:cNvPr id="49186" name="Rectangle 37"/>
          <p:cNvSpPr>
            <a:spLocks noChangeArrowheads="1"/>
          </p:cNvSpPr>
          <p:nvPr/>
        </p:nvSpPr>
        <p:spPr bwMode="auto">
          <a:xfrm>
            <a:off x="4191000" y="39624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Yes, if spouse is safe.</a:t>
            </a:r>
          </a:p>
        </p:txBody>
      </p:sp>
      <p:sp>
        <p:nvSpPr>
          <p:cNvPr id="49187" name="Rectangle 38"/>
          <p:cNvSpPr>
            <a:spLocks noChangeArrowheads="1"/>
          </p:cNvSpPr>
          <p:nvPr/>
        </p:nvSpPr>
        <p:spPr bwMode="auto">
          <a:xfrm>
            <a:off x="5867400" y="39624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Subject to 13.3% employment taxes on first $110,100/2.9% over $110,100.  May be worth it for protection and/or pension contribution for spouse.</a:t>
            </a:r>
          </a:p>
        </p:txBody>
      </p:sp>
      <p:sp>
        <p:nvSpPr>
          <p:cNvPr id="49188" name="Rectangle 39"/>
          <p:cNvSpPr>
            <a:spLocks noChangeArrowheads="1"/>
          </p:cNvSpPr>
          <p:nvPr/>
        </p:nvSpPr>
        <p:spPr bwMode="auto">
          <a:xfrm>
            <a:off x="7543800" y="39624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Employment taxes increase to 15.3% on 1/1/13 plus .9% Medicare tax on wages exceeding $200,000 for a single person and $250,000 for married joint filers.</a:t>
            </a:r>
          </a:p>
        </p:txBody>
      </p:sp>
      <p:sp>
        <p:nvSpPr>
          <p:cNvPr id="49189" name="Rectangle 40"/>
          <p:cNvSpPr>
            <a:spLocks noChangeArrowheads="1"/>
          </p:cNvSpPr>
          <p:nvPr/>
        </p:nvSpPr>
        <p:spPr bwMode="auto">
          <a:xfrm>
            <a:off x="2514600" y="48006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Rent</a:t>
            </a:r>
          </a:p>
        </p:txBody>
      </p:sp>
      <p:sp>
        <p:nvSpPr>
          <p:cNvPr id="49190" name="Rectangle 41"/>
          <p:cNvSpPr>
            <a:spLocks noChangeArrowheads="1"/>
          </p:cNvSpPr>
          <p:nvPr/>
        </p:nvSpPr>
        <p:spPr bwMode="auto">
          <a:xfrm>
            <a:off x="4191000" y="48006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Yes, if renting entity is protected.  They protect PA assets if landlord has lien to enforce rent on long-term lease.</a:t>
            </a:r>
          </a:p>
        </p:txBody>
      </p:sp>
      <p:sp>
        <p:nvSpPr>
          <p:cNvPr id="49191" name="Rectangle 42"/>
          <p:cNvSpPr>
            <a:spLocks noChangeArrowheads="1"/>
          </p:cNvSpPr>
          <p:nvPr/>
        </p:nvSpPr>
        <p:spPr bwMode="auto">
          <a:xfrm>
            <a:off x="5867400" y="48006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7% sales tax – after tax cost is 4.55%</a:t>
            </a:r>
          </a:p>
        </p:txBody>
      </p:sp>
      <p:sp>
        <p:nvSpPr>
          <p:cNvPr id="49192" name="Rectangle 43"/>
          <p:cNvSpPr>
            <a:spLocks noChangeArrowheads="1"/>
          </p:cNvSpPr>
          <p:nvPr/>
        </p:nvSpPr>
        <p:spPr bwMode="auto">
          <a:xfrm>
            <a:off x="7543800" y="4800600"/>
            <a:ext cx="1600200" cy="7620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Rental income will be subject to the 3.8% Medicare tax for single taxpayers with MAGI over $200,000 and MFJ taxpayers with MAGI over $250,000 beginning 1/1/13</a:t>
            </a:r>
          </a:p>
        </p:txBody>
      </p:sp>
      <p:sp>
        <p:nvSpPr>
          <p:cNvPr id="49193" name="Rectangle 44"/>
          <p:cNvSpPr>
            <a:spLocks noChangeArrowheads="1"/>
          </p:cNvSpPr>
          <p:nvPr/>
        </p:nvSpPr>
        <p:spPr bwMode="auto">
          <a:xfrm>
            <a:off x="2514600" y="5638800"/>
            <a:ext cx="1600200" cy="914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Interest owed to related parties.</a:t>
            </a:r>
          </a:p>
        </p:txBody>
      </p:sp>
      <p:sp>
        <p:nvSpPr>
          <p:cNvPr id="49194" name="Rectangle 45"/>
          <p:cNvSpPr>
            <a:spLocks noChangeArrowheads="1"/>
          </p:cNvSpPr>
          <p:nvPr/>
        </p:nvSpPr>
        <p:spPr bwMode="auto">
          <a:xfrm>
            <a:off x="4191000" y="5638800"/>
            <a:ext cx="1600200" cy="914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If related party is protected.</a:t>
            </a:r>
          </a:p>
        </p:txBody>
      </p:sp>
      <p:sp>
        <p:nvSpPr>
          <p:cNvPr id="49195" name="Rectangle 46"/>
          <p:cNvSpPr>
            <a:spLocks noChangeArrowheads="1"/>
          </p:cNvSpPr>
          <p:nvPr/>
        </p:nvSpPr>
        <p:spPr bwMode="auto">
          <a:xfrm>
            <a:off x="5867400" y="5638800"/>
            <a:ext cx="1600200" cy="914400"/>
          </a:xfrm>
          <a:prstGeom prst="rect">
            <a:avLst/>
          </a:prstGeom>
          <a:solidFill>
            <a:srgbClr val="FFFFFF"/>
          </a:solidFill>
          <a:ln w="9525">
            <a:solidFill>
              <a:srgbClr val="000000"/>
            </a:solidFill>
            <a:miter lim="800000"/>
            <a:headEnd/>
            <a:tailEnd/>
          </a:ln>
        </p:spPr>
        <p:txBody>
          <a:bodyPr lIns="36576" tIns="27432" rIns="36576" bIns="0"/>
          <a:lstStyle/>
          <a:p>
            <a:pPr algn="ctr"/>
            <a:r>
              <a:rPr lang="en-US" sz="800">
                <a:solidFill>
                  <a:srgbClr val="000000"/>
                </a:solidFill>
                <a:latin typeface="Calibri" pitchFamily="34" charset="0"/>
              </a:rPr>
              <a:t>Deductible as interest – receiving party pays interest income.</a:t>
            </a:r>
          </a:p>
        </p:txBody>
      </p:sp>
      <p:sp>
        <p:nvSpPr>
          <p:cNvPr id="49196" name="Rectangle 47"/>
          <p:cNvSpPr>
            <a:spLocks noChangeArrowheads="1"/>
          </p:cNvSpPr>
          <p:nvPr/>
        </p:nvSpPr>
        <p:spPr bwMode="auto">
          <a:xfrm>
            <a:off x="7543800" y="5638800"/>
            <a:ext cx="1600200" cy="914400"/>
          </a:xfrm>
          <a:prstGeom prst="rect">
            <a:avLst/>
          </a:prstGeom>
          <a:solidFill>
            <a:srgbClr val="FFFFFF"/>
          </a:solidFill>
          <a:ln w="9525">
            <a:solidFill>
              <a:srgbClr val="000000"/>
            </a:solidFill>
            <a:miter lim="800000"/>
            <a:headEnd/>
            <a:tailEnd/>
          </a:ln>
        </p:spPr>
        <p:txBody>
          <a:bodyPr lIns="36576" tIns="27432" rIns="36576" bIns="0"/>
          <a:lstStyle/>
          <a:p>
            <a:pPr algn="ctr"/>
            <a:endParaRPr lang="en-US" sz="800">
              <a:solidFill>
                <a:srgbClr val="000000"/>
              </a:solidFill>
              <a:latin typeface="Calibri" pitchFamily="34" charset="0"/>
            </a:endParaRPr>
          </a:p>
        </p:txBody>
      </p:sp>
      <p:sp>
        <p:nvSpPr>
          <p:cNvPr id="48" name="TextBox 47"/>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24</a:t>
            </a:fld>
            <a:endParaRPr lang="en-US" dirty="0"/>
          </a:p>
        </p:txBody>
      </p:sp>
      <p:sp>
        <p:nvSpPr>
          <p:cNvPr id="49" name="TextBox 4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152400" y="304800"/>
          <a:ext cx="8839200" cy="5829300"/>
        </p:xfrm>
        <a:graphic>
          <a:graphicData uri="http://schemas.openxmlformats.org/drawingml/2006/table">
            <a:tbl>
              <a:tblPr firstRow="1" bandRow="1">
                <a:tableStyleId>{F2DE63D5-997A-4646-A377-4702673A728D}</a:tableStyleId>
              </a:tblPr>
              <a:tblGrid>
                <a:gridCol w="2946400"/>
                <a:gridCol w="2946400"/>
                <a:gridCol w="2946400"/>
              </a:tblGrid>
              <a:tr h="586740">
                <a:tc>
                  <a:txBody>
                    <a:bodyPr/>
                    <a:lstStyle/>
                    <a:p>
                      <a:pPr marL="0" marR="0" algn="ctr">
                        <a:spcBef>
                          <a:spcPts val="0"/>
                        </a:spcBef>
                        <a:spcAft>
                          <a:spcPts val="0"/>
                        </a:spcAft>
                      </a:pPr>
                      <a:r>
                        <a:rPr lang="en-US" sz="1200" dirty="0"/>
                        <a:t>CREDITOR EXEMPT ASSETS</a:t>
                      </a:r>
                      <a:endParaRPr lang="en-US" sz="1100"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t>ASSETS THAT ARE DIFFICULT FOR A CREDITOR TO OBTAIN</a:t>
                      </a:r>
                      <a:endParaRPr lang="en-US" sz="1100"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200" dirty="0"/>
                        <a:t>ASSETS EXPOSED TO CREDITORS</a:t>
                      </a:r>
                      <a:endParaRPr lang="en-US" sz="1100" dirty="0">
                        <a:latin typeface="Calibri"/>
                        <a:ea typeface="Calibri"/>
                        <a:cs typeface="Times New Roman"/>
                      </a:endParaRPr>
                    </a:p>
                  </a:txBody>
                  <a:tcPr marL="68580" marR="68580" marT="0" marB="0"/>
                </a:tc>
              </a:tr>
              <a:tr h="586740">
                <a:tc>
                  <a:txBody>
                    <a:bodyPr/>
                    <a:lstStyle/>
                    <a:p>
                      <a:pPr marL="0" marR="0">
                        <a:spcBef>
                          <a:spcPts val="0"/>
                        </a:spcBef>
                        <a:spcAft>
                          <a:spcPts val="0"/>
                        </a:spcAft>
                      </a:pPr>
                      <a:r>
                        <a:rPr lang="en-US" sz="1200" dirty="0"/>
                        <a:t>Homestead</a:t>
                      </a:r>
                      <a:endParaRPr lang="en-US" sz="1100" dirty="0"/>
                    </a:p>
                    <a:p>
                      <a:pPr marL="0" marR="0">
                        <a:spcBef>
                          <a:spcPts val="0"/>
                        </a:spcBef>
                        <a:spcAft>
                          <a:spcPts val="0"/>
                        </a:spcAft>
                      </a:pPr>
                      <a:r>
                        <a:rPr lang="en-US" sz="1200" dirty="0"/>
                        <a:t>-Up to half acre if within city limits.</a:t>
                      </a:r>
                      <a:endParaRPr lang="en-US" sz="1100" dirty="0"/>
                    </a:p>
                    <a:p>
                      <a:pPr marL="0" marR="0">
                        <a:spcBef>
                          <a:spcPts val="0"/>
                        </a:spcBef>
                        <a:spcAft>
                          <a:spcPts val="0"/>
                        </a:spcAft>
                      </a:pPr>
                      <a:r>
                        <a:rPr lang="en-US" sz="1200" dirty="0"/>
                        <a:t>-May be immune from fraudulent transfer statute.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t>Limited partnership and similar entity interests.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t>Individual money and brokerage accounts. </a:t>
                      </a:r>
                      <a:endParaRPr lang="en-US" sz="1100" dirty="0">
                        <a:latin typeface="Calibri"/>
                        <a:ea typeface="Calibri"/>
                        <a:cs typeface="Times New Roman"/>
                      </a:endParaRPr>
                    </a:p>
                  </a:txBody>
                  <a:tcPr marL="68580" marR="68580" marT="0" marB="0"/>
                </a:tc>
              </a:tr>
              <a:tr h="586740">
                <a:tc>
                  <a:txBody>
                    <a:bodyPr/>
                    <a:lstStyle/>
                    <a:p>
                      <a:pPr marL="0" marR="0">
                        <a:spcBef>
                          <a:spcPts val="0"/>
                        </a:spcBef>
                        <a:spcAft>
                          <a:spcPts val="0"/>
                        </a:spcAft>
                      </a:pPr>
                      <a:r>
                        <a:rPr lang="en-US" sz="1200" dirty="0"/>
                        <a:t>IRA</a:t>
                      </a:r>
                      <a:endParaRPr lang="en-US" sz="1100" dirty="0"/>
                    </a:p>
                    <a:p>
                      <a:pPr marL="0" marR="0">
                        <a:spcBef>
                          <a:spcPts val="0"/>
                        </a:spcBef>
                        <a:spcAft>
                          <a:spcPts val="0"/>
                        </a:spcAft>
                      </a:pPr>
                      <a:r>
                        <a:rPr lang="en-US" sz="1200" dirty="0"/>
                        <a:t>-Includes ROTH, Rollover, and Voluntary IRAs, but possibly not inherited IRAs.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t>Foreign trusts and companies.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t>Joint assets where both spouses owe money. </a:t>
                      </a:r>
                      <a:endParaRPr lang="en-US" sz="1100" dirty="0">
                        <a:latin typeface="Calibri"/>
                        <a:ea typeface="Calibri"/>
                        <a:cs typeface="Times New Roman"/>
                      </a:endParaRPr>
                    </a:p>
                  </a:txBody>
                  <a:tcPr marL="68580" marR="68580" marT="0" marB="0"/>
                </a:tc>
              </a:tr>
              <a:tr h="586740">
                <a:tc>
                  <a:txBody>
                    <a:bodyPr/>
                    <a:lstStyle/>
                    <a:p>
                      <a:pPr marL="0" marR="0">
                        <a:spcBef>
                          <a:spcPts val="0"/>
                        </a:spcBef>
                        <a:spcAft>
                          <a:spcPts val="0"/>
                        </a:spcAft>
                      </a:pPr>
                      <a:r>
                        <a:rPr lang="en-US" sz="1200" kern="1200" dirty="0"/>
                        <a:t>401(k)</a:t>
                      </a:r>
                      <a:endParaRPr lang="en-US" sz="1100" dirty="0"/>
                    </a:p>
                    <a:p>
                      <a:pPr marL="0" marR="0">
                        <a:spcBef>
                          <a:spcPts val="0"/>
                        </a:spcBef>
                        <a:spcAft>
                          <a:spcPts val="0"/>
                        </a:spcAft>
                      </a:pPr>
                      <a:r>
                        <a:rPr lang="en-US" sz="1200" u="sng" kern="1200" dirty="0"/>
                        <a:t>-</a:t>
                      </a:r>
                      <a:r>
                        <a:rPr lang="en-US" sz="1200" kern="1200" dirty="0"/>
                        <a:t>Maximize these!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kern="1200" dirty="0"/>
                        <a:t>Foreign bank accounts.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kern="1200" dirty="0"/>
                        <a:t>One-half of any joint assets not TBE where one spouse owes money. </a:t>
                      </a:r>
                      <a:endParaRPr lang="en-US" sz="1100" dirty="0">
                        <a:latin typeface="Calibri"/>
                        <a:ea typeface="Calibri"/>
                        <a:cs typeface="Times New Roman"/>
                      </a:endParaRPr>
                    </a:p>
                  </a:txBody>
                  <a:tcPr marL="68580" marR="68580" marT="0" marB="0"/>
                </a:tc>
              </a:tr>
              <a:tr h="586740">
                <a:tc>
                  <a:txBody>
                    <a:bodyPr/>
                    <a:lstStyle/>
                    <a:p>
                      <a:pPr marL="0" marR="0">
                        <a:spcBef>
                          <a:spcPts val="0"/>
                        </a:spcBef>
                        <a:spcAft>
                          <a:spcPts val="0"/>
                        </a:spcAft>
                      </a:pPr>
                      <a:r>
                        <a:rPr lang="en-US" sz="1200" kern="1200" dirty="0"/>
                        <a:t>Permanent Life Insurance </a:t>
                      </a:r>
                      <a:endParaRPr lang="en-US" sz="1100" dirty="0"/>
                    </a:p>
                    <a:p>
                      <a:pPr marL="0" marR="0">
                        <a:spcBef>
                          <a:spcPts val="0"/>
                        </a:spcBef>
                        <a:spcAft>
                          <a:spcPts val="0"/>
                        </a:spcAft>
                      </a:pPr>
                      <a:r>
                        <a:rPr lang="en-US" sz="1200" u="sng" kern="1200" dirty="0"/>
                        <a:t>-</a:t>
                      </a:r>
                      <a:r>
                        <a:rPr lang="en-US" sz="1200" kern="1200" dirty="0"/>
                        <a:t>Must be owned by insured.</a:t>
                      </a:r>
                      <a:r>
                        <a:rPr lang="en-US" sz="1200" u="sng" kern="1200" dirty="0"/>
                        <a:t>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kern="1200" dirty="0"/>
                        <a:t>Note – foreign entities are very rarely recommended and must be reported to IRS - </a:t>
                      </a:r>
                      <a:endParaRPr lang="en-US" sz="1100" dirty="0">
                        <a:latin typeface="Calibri"/>
                        <a:ea typeface="Calibri"/>
                        <a:cs typeface="Times New Roman"/>
                      </a:endParaRPr>
                    </a:p>
                  </a:txBody>
                  <a:tcPr marL="68580" marR="68580" marT="0" marB="0"/>
                </a:tc>
                <a:tc>
                  <a:txBody>
                    <a:bodyPr/>
                    <a:lstStyle/>
                    <a:p>
                      <a:pPr marL="0" marR="0">
                        <a:spcBef>
                          <a:spcPts val="0"/>
                        </a:spcBef>
                        <a:spcAft>
                          <a:spcPts val="0"/>
                        </a:spcAft>
                      </a:pPr>
                      <a:r>
                        <a:rPr lang="en-US" sz="1200" kern="1200" dirty="0"/>
                        <a:t>Personal physical assets, including car, except for $4,000 exemption ($1,000 if homestead exemption is claimed in bankruptcy). </a:t>
                      </a:r>
                      <a:endParaRPr lang="en-US" sz="1100" dirty="0">
                        <a:latin typeface="Calibri"/>
                        <a:ea typeface="Calibri"/>
                        <a:cs typeface="Times New Roman"/>
                      </a:endParaRPr>
                    </a:p>
                  </a:txBody>
                  <a:tcPr marL="68580" marR="68580" marT="0" marB="0"/>
                </a:tc>
              </a:tr>
              <a:tr h="281940">
                <a:tc>
                  <a:txBody>
                    <a:bodyPr/>
                    <a:lstStyle/>
                    <a:p>
                      <a:pPr marL="0" marR="0">
                        <a:spcBef>
                          <a:spcPts val="0"/>
                        </a:spcBef>
                        <a:spcAft>
                          <a:spcPts val="0"/>
                        </a:spcAft>
                      </a:pPr>
                      <a:r>
                        <a:rPr lang="en-US" sz="1200" kern="1200" dirty="0"/>
                        <a:t>Annuity Contracts </a:t>
                      </a:r>
                      <a:endParaRPr lang="en-US" sz="1100" dirty="0">
                        <a:latin typeface="Calibri"/>
                        <a:ea typeface="Calibri"/>
                        <a:cs typeface="Times New Roman"/>
                      </a:endParaRPr>
                    </a:p>
                  </a:txBody>
                  <a:tcPr marL="68580" marR="68580" marT="0" marB="0"/>
                </a:tc>
                <a:tc rowSpan="6" gridSpan="2">
                  <a:txBody>
                    <a:bodyPr/>
                    <a:lstStyle/>
                    <a:p>
                      <a:r>
                        <a:rPr lang="en-US" sz="1100" u="sng" kern="1200" dirty="0" smtClean="0"/>
                        <a:t>Vocabulary:</a:t>
                      </a:r>
                      <a:endParaRPr lang="en-US" sz="1100" kern="1200" dirty="0" smtClean="0"/>
                    </a:p>
                    <a:p>
                      <a:pPr lvl="0"/>
                      <a:r>
                        <a:rPr lang="en-US" sz="1100" kern="1200" dirty="0" smtClean="0"/>
                        <a:t>EXEMPT ASSET – An asset that a creditor cannot reach by reason of Florida law – protects Florida residents.</a:t>
                      </a:r>
                    </a:p>
                    <a:p>
                      <a:pPr lvl="0"/>
                      <a:r>
                        <a:rPr lang="en-US" sz="1100" kern="1200" dirty="0" smtClean="0"/>
                        <a:t>CHARGING ORDER PROTECTION – The creditor of a partner in a limited partnership, limited liability limited partnership,</a:t>
                      </a:r>
                      <a:r>
                        <a:rPr lang="en-US" sz="1100" kern="1200" baseline="0" dirty="0" smtClean="0"/>
                        <a:t> or properly drafted LLC </a:t>
                      </a:r>
                      <a:r>
                        <a:rPr lang="en-US" sz="1100" kern="1200" dirty="0" smtClean="0"/>
                        <a:t>can only receive distributions as and when they would be paid to the partner.</a:t>
                      </a:r>
                    </a:p>
                    <a:p>
                      <a:pPr lvl="0"/>
                      <a:r>
                        <a:rPr lang="en-US" sz="1100" kern="1200" dirty="0" smtClean="0"/>
                        <a:t>FRAUDULENT TRANSFER  - Defined as a transfer made for the purpose of avoiding a creditor.  Florida has a 4 year reach back statute on fraudulent transfers.  A fraudulent transfer into the homestead may not be set aside unless the debtor is in bankruptcy.  It takes 3 creditors of a debtor who has 12 or more creditors to force a bankruptcy.</a:t>
                      </a:r>
                    </a:p>
                    <a:p>
                      <a:pPr lvl="0"/>
                      <a:r>
                        <a:rPr lang="en-US" sz="1100" kern="1200" dirty="0" smtClean="0"/>
                        <a:t>Upon filing a Chapter 7 Bankruptcy, an individual debtor may be able to cancel all debts owed and keep exempt assets, subject to certain exemptions.</a:t>
                      </a:r>
                    </a:p>
                    <a:p>
                      <a:pPr lvl="0"/>
                      <a:r>
                        <a:rPr lang="en-US" sz="1100" kern="1200" dirty="0" smtClean="0"/>
                        <a:t>Annuities and life insurance policies are not always good investments, and can be subject to sales charges and administrative fees.</a:t>
                      </a:r>
                    </a:p>
                    <a:p>
                      <a:r>
                        <a:rPr lang="en-US" sz="1100" kern="1200" dirty="0" smtClean="0"/>
                        <a:t>There is a lot more to know- but this chart may be a good first step.</a:t>
                      </a:r>
                      <a:endParaRPr lang="en-US" sz="1100" dirty="0"/>
                    </a:p>
                  </a:txBody>
                  <a:tcPr/>
                </a:tc>
                <a:tc rowSpan="6" hMerge="1">
                  <a:txBody>
                    <a:bodyPr/>
                    <a:lstStyle/>
                    <a:p>
                      <a:endParaRPr lang="en-US"/>
                    </a:p>
                  </a:txBody>
                  <a:tcPr/>
                </a:tc>
              </a:tr>
              <a:tr h="228600">
                <a:tc>
                  <a:txBody>
                    <a:bodyPr/>
                    <a:lstStyle/>
                    <a:p>
                      <a:pPr marL="0" marR="0">
                        <a:spcBef>
                          <a:spcPts val="0"/>
                        </a:spcBef>
                        <a:spcAft>
                          <a:spcPts val="0"/>
                        </a:spcAft>
                      </a:pPr>
                      <a:r>
                        <a:rPr lang="en-US" sz="1200" kern="1200" dirty="0"/>
                        <a:t>Wages of Head-of-Household </a:t>
                      </a:r>
                      <a:endParaRPr lang="en-US" sz="1100" dirty="0">
                        <a:latin typeface="Calibri"/>
                        <a:ea typeface="Calibri"/>
                        <a:cs typeface="Times New Roman"/>
                      </a:endParaRPr>
                    </a:p>
                  </a:txBody>
                  <a:tcPr marL="68580" marR="68580" marT="0" marB="0"/>
                </a:tc>
                <a:tc gridSpan="2" vMerge="1">
                  <a:txBody>
                    <a:bodyPr/>
                    <a:lstStyle/>
                    <a:p>
                      <a:endParaRPr lang="en-US"/>
                    </a:p>
                  </a:txBody>
                  <a:tcPr/>
                </a:tc>
                <a:tc hMerge="1" vMerge="1">
                  <a:txBody>
                    <a:bodyPr/>
                    <a:lstStyle/>
                    <a:p>
                      <a:endParaRPr lang="en-US"/>
                    </a:p>
                  </a:txBody>
                  <a:tcPr/>
                </a:tc>
              </a:tr>
              <a:tr h="228600">
                <a:tc>
                  <a:txBody>
                    <a:bodyPr/>
                    <a:lstStyle/>
                    <a:p>
                      <a:pPr marL="0" marR="0">
                        <a:spcBef>
                          <a:spcPts val="0"/>
                        </a:spcBef>
                        <a:spcAft>
                          <a:spcPts val="0"/>
                        </a:spcAft>
                      </a:pPr>
                      <a:r>
                        <a:rPr lang="en-US" sz="1200" kern="1200" dirty="0"/>
                        <a:t>Wage Accounts </a:t>
                      </a:r>
                      <a:r>
                        <a:rPr lang="en-US" sz="1200" kern="1200" dirty="0" smtClean="0"/>
                        <a:t> (for six months only)</a:t>
                      </a:r>
                      <a:endParaRPr lang="en-US" sz="1100" dirty="0">
                        <a:latin typeface="Calibri"/>
                        <a:ea typeface="Calibri"/>
                        <a:cs typeface="Times New Roman"/>
                      </a:endParaRPr>
                    </a:p>
                  </a:txBody>
                  <a:tcPr marL="68580" marR="68580" marT="0" marB="0"/>
                </a:tc>
                <a:tc gridSpan="2" vMerge="1">
                  <a:txBody>
                    <a:bodyPr/>
                    <a:lstStyle/>
                    <a:p>
                      <a:endParaRPr lang="en-US" dirty="0"/>
                    </a:p>
                  </a:txBody>
                  <a:tcPr/>
                </a:tc>
                <a:tc hMerge="1" vMerge="1">
                  <a:txBody>
                    <a:bodyPr/>
                    <a:lstStyle/>
                    <a:p>
                      <a:endParaRPr lang="en-US" dirty="0"/>
                    </a:p>
                  </a:txBody>
                  <a:tcPr/>
                </a:tc>
              </a:tr>
              <a:tr h="586740">
                <a:tc>
                  <a:txBody>
                    <a:bodyPr/>
                    <a:lstStyle/>
                    <a:p>
                      <a:pPr marL="0" marR="0">
                        <a:spcBef>
                          <a:spcPts val="0"/>
                        </a:spcBef>
                        <a:spcAft>
                          <a:spcPts val="0"/>
                        </a:spcAft>
                      </a:pPr>
                      <a:r>
                        <a:rPr lang="en-US" sz="1200" kern="1200" dirty="0"/>
                        <a:t>Tenancy by the Entireties (joint where only one spouse is obligated)</a:t>
                      </a:r>
                      <a:endParaRPr lang="en-US" sz="1100" dirty="0"/>
                    </a:p>
                    <a:p>
                      <a:pPr marL="0" marR="0">
                        <a:spcBef>
                          <a:spcPts val="0"/>
                        </a:spcBef>
                        <a:spcAft>
                          <a:spcPts val="0"/>
                        </a:spcAft>
                      </a:pPr>
                      <a:r>
                        <a:rPr lang="en-US" sz="1200" u="sng" kern="1200" dirty="0"/>
                        <a:t>- </a:t>
                      </a:r>
                      <a:r>
                        <a:rPr lang="en-US" sz="1200" kern="1200" dirty="0"/>
                        <a:t>Must be properly and specially titled – joint with right of survivorship may not qualify.</a:t>
                      </a:r>
                      <a:r>
                        <a:rPr lang="en-US" sz="1200" u="sng" kern="1200" dirty="0"/>
                        <a:t> </a:t>
                      </a:r>
                      <a:endParaRPr lang="en-US" sz="1100" dirty="0">
                        <a:latin typeface="Calibri"/>
                        <a:ea typeface="Calibri"/>
                        <a:cs typeface="Times New Roman"/>
                      </a:endParaRPr>
                    </a:p>
                  </a:txBody>
                  <a:tcPr marL="68580" marR="68580" marT="0" marB="0"/>
                </a:tc>
                <a:tc gridSpan="2" vMerge="1">
                  <a:txBody>
                    <a:bodyPr/>
                    <a:lstStyle/>
                    <a:p>
                      <a:endParaRPr lang="en-US"/>
                    </a:p>
                  </a:txBody>
                  <a:tcPr/>
                </a:tc>
                <a:tc hMerge="1" vMerge="1">
                  <a:txBody>
                    <a:bodyPr/>
                    <a:lstStyle/>
                    <a:p>
                      <a:endParaRPr lang="en-US" dirty="0"/>
                    </a:p>
                  </a:txBody>
                  <a:tcPr/>
                </a:tc>
              </a:tr>
              <a:tr h="335280">
                <a:tc>
                  <a:txBody>
                    <a:bodyPr/>
                    <a:lstStyle/>
                    <a:p>
                      <a:pPr marL="0" marR="0">
                        <a:spcBef>
                          <a:spcPts val="0"/>
                        </a:spcBef>
                        <a:spcAft>
                          <a:spcPts val="0"/>
                        </a:spcAft>
                      </a:pPr>
                      <a:r>
                        <a:rPr lang="en-US" sz="1200" kern="1200" dirty="0"/>
                        <a:t>529 College Savings Plans </a:t>
                      </a:r>
                      <a:endParaRPr lang="en-US" sz="1100" dirty="0">
                        <a:latin typeface="Calibri"/>
                        <a:ea typeface="Calibri"/>
                        <a:cs typeface="Times New Roman"/>
                      </a:endParaRPr>
                    </a:p>
                  </a:txBody>
                  <a:tcPr marL="68580" marR="68580" marT="0" marB="0"/>
                </a:tc>
                <a:tc gridSpan="2" vMerge="1">
                  <a:txBody>
                    <a:bodyPr/>
                    <a:lstStyle/>
                    <a:p>
                      <a:endParaRPr lang="en-US"/>
                    </a:p>
                  </a:txBody>
                  <a:tcPr/>
                </a:tc>
                <a:tc hMerge="1" vMerge="1">
                  <a:txBody>
                    <a:bodyPr/>
                    <a:lstStyle/>
                    <a:p>
                      <a:endParaRPr lang="en-US" dirty="0"/>
                    </a:p>
                  </a:txBody>
                  <a:tcPr/>
                </a:tc>
              </a:tr>
              <a:tr h="586740">
                <a:tc>
                  <a:txBody>
                    <a:bodyPr/>
                    <a:lstStyle/>
                    <a:p>
                      <a:pPr marL="0" marR="0">
                        <a:spcBef>
                          <a:spcPts val="0"/>
                        </a:spcBef>
                        <a:spcAft>
                          <a:spcPts val="0"/>
                        </a:spcAft>
                      </a:pPr>
                      <a:endParaRPr lang="en-US" sz="1100" dirty="0">
                        <a:latin typeface="Calibri"/>
                        <a:ea typeface="Calibri"/>
                        <a:cs typeface="Times New Roman"/>
                      </a:endParaRPr>
                    </a:p>
                  </a:txBody>
                  <a:tcPr marL="68580" marR="68580" marT="0" marB="0"/>
                </a:tc>
                <a:tc gridSpan="2" vMerge="1">
                  <a:txBody>
                    <a:bodyPr/>
                    <a:lstStyle/>
                    <a:p>
                      <a:endParaRPr lang="en-US"/>
                    </a:p>
                  </a:txBody>
                  <a:tcPr/>
                </a:tc>
                <a:tc hMerge="1" vMerge="1">
                  <a:txBody>
                    <a:bodyPr/>
                    <a:lstStyle/>
                    <a:p>
                      <a:endParaRPr lang="en-US" dirty="0"/>
                    </a:p>
                  </a:txBody>
                  <a:tcPr/>
                </a:tc>
              </a:tr>
            </a:tbl>
          </a:graphicData>
        </a:graphic>
      </p:graphicFrame>
      <p:sp>
        <p:nvSpPr>
          <p:cNvPr id="28713" name="TextBox 10"/>
          <p:cNvSpPr txBox="1">
            <a:spLocks noChangeArrowheads="1"/>
          </p:cNvSpPr>
          <p:nvPr/>
        </p:nvSpPr>
        <p:spPr bwMode="auto">
          <a:xfrm>
            <a:off x="228600" y="0"/>
            <a:ext cx="8686800" cy="338138"/>
          </a:xfrm>
          <a:prstGeom prst="rect">
            <a:avLst/>
          </a:prstGeom>
          <a:noFill/>
          <a:ln w="9525">
            <a:noFill/>
            <a:miter lim="800000"/>
            <a:headEnd/>
            <a:tailEnd/>
          </a:ln>
        </p:spPr>
        <p:txBody>
          <a:bodyPr>
            <a:spAutoFit/>
          </a:bodyPr>
          <a:lstStyle/>
          <a:p>
            <a:pPr algn="ctr"/>
            <a:r>
              <a:rPr lang="en-US" sz="1600">
                <a:latin typeface="Calibri" pitchFamily="34" charset="0"/>
              </a:rPr>
              <a:t>FLORIDA RESIDENTS- LEARNING HOW TO PROTECT YOUR ASSETS IN TWO MINUTES</a:t>
            </a:r>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25</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610600" cy="731837"/>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3">
                    <a:shade val="75000"/>
                  </a:schemeClr>
                </a:solidFill>
                <a:effectLst/>
                <a:uLnTx/>
                <a:uFillTx/>
                <a:latin typeface="+mj-lt"/>
                <a:ea typeface="+mj-ea"/>
                <a:cs typeface="+mj-cs"/>
              </a:rPr>
              <a:t>Income Tax Strategies</a:t>
            </a:r>
            <a:endParaRPr kumimoji="0" lang="en-US" sz="20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3" name="TextBox 2"/>
          <p:cNvSpPr txBox="1"/>
          <p:nvPr/>
        </p:nvSpPr>
        <p:spPr>
          <a:xfrm>
            <a:off x="228600" y="762000"/>
            <a:ext cx="8686800" cy="1200329"/>
          </a:xfrm>
          <a:prstGeom prst="rect">
            <a:avLst/>
          </a:prstGeom>
          <a:noFill/>
        </p:spPr>
        <p:txBody>
          <a:bodyPr wrap="square" rtlCol="0">
            <a:spAutoFit/>
          </a:bodyPr>
          <a:lstStyle/>
          <a:p>
            <a:pPr marL="342900" indent="-342900">
              <a:buAutoNum type="arabicPeriod"/>
            </a:pPr>
            <a:r>
              <a:rPr lang="en-US" dirty="0" smtClean="0"/>
              <a:t>Fully fund a pension plan and consider a defined benefit or other similar hybrid plan.</a:t>
            </a:r>
          </a:p>
          <a:p>
            <a:pPr marL="342900" indent="-342900">
              <a:buAutoNum type="arabicPeriod"/>
            </a:pPr>
            <a:endParaRPr lang="en-US" dirty="0"/>
          </a:p>
          <a:p>
            <a:pPr marL="342900" indent="-342900"/>
            <a:endParaRPr lang="en-US" dirty="0"/>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26</a:t>
            </a:fld>
            <a:endParaRPr lang="en-US" dirty="0"/>
          </a:p>
        </p:txBody>
      </p:sp>
      <p:sp>
        <p:nvSpPr>
          <p:cNvPr id="6" name="TextBox 5"/>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3" name="Picture 2"/>
          <p:cNvPicPr>
            <a:picLocks noChangeAspect="1" noChangeArrowheads="1"/>
          </p:cNvPicPr>
          <p:nvPr/>
        </p:nvPicPr>
        <p:blipFill>
          <a:blip r:embed="rId2" cstate="print"/>
          <a:srcRect/>
          <a:stretch>
            <a:fillRect/>
          </a:stretch>
        </p:blipFill>
        <p:spPr bwMode="auto">
          <a:xfrm>
            <a:off x="609600" y="990600"/>
            <a:ext cx="7551738" cy="5516563"/>
          </a:xfrm>
          <a:prstGeom prst="rect">
            <a:avLst/>
          </a:prstGeom>
          <a:noFill/>
          <a:ln w="9525">
            <a:noFill/>
            <a:miter lim="800000"/>
            <a:headEnd/>
            <a:tailEnd/>
          </a:ln>
        </p:spPr>
      </p:pic>
      <p:sp>
        <p:nvSpPr>
          <p:cNvPr id="87044" name="Slide Number Placeholder 6"/>
          <p:cNvSpPr>
            <a:spLocks noGrp="1"/>
          </p:cNvSpPr>
          <p:nvPr>
            <p:ph type="sldNum" sz="quarter" idx="12"/>
          </p:nvPr>
        </p:nvSpPr>
        <p:spPr bwMode="auto">
          <a:xfrm>
            <a:off x="7010400" y="6492875"/>
            <a:ext cx="2133600" cy="365125"/>
          </a:xfrm>
          <a:noFill/>
          <a:ln>
            <a:miter lim="800000"/>
            <a:headEnd/>
            <a:tailEnd/>
          </a:ln>
        </p:spPr>
        <p:txBody>
          <a:bodyPr vert="horz" wrap="square" lIns="91440" tIns="45720" rIns="91440" bIns="45720" numCol="1" anchor="t" anchorCtr="0" compatLnSpc="1">
            <a:prstTxWarp prst="textNoShape">
              <a:avLst/>
            </a:prstTxWarp>
          </a:bodyPr>
          <a:lstStyle/>
          <a:p>
            <a:pPr algn="r"/>
            <a:fld id="{15FCF385-55A0-4D1D-82F5-48BA57CC78F9}" type="slidenum">
              <a:rPr lang="en-US" smtClean="0"/>
              <a:pPr algn="r"/>
              <a:t>27</a:t>
            </a:fld>
            <a:endParaRPr lang="en-US" smtClean="0"/>
          </a:p>
        </p:txBody>
      </p:sp>
      <p:sp>
        <p:nvSpPr>
          <p:cNvPr id="5" name="Title 1"/>
          <p:cNvSpPr txBox="1">
            <a:spLocks/>
          </p:cNvSpPr>
          <p:nvPr/>
        </p:nvSpPr>
        <p:spPr>
          <a:xfrm>
            <a:off x="304800" y="228600"/>
            <a:ext cx="8610600" cy="731837"/>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3">
                    <a:shade val="75000"/>
                  </a:schemeClr>
                </a:solidFill>
                <a:effectLst/>
                <a:uLnTx/>
                <a:uFillTx/>
                <a:latin typeface="+mj-lt"/>
                <a:ea typeface="+mj-ea"/>
                <a:cs typeface="+mj-cs"/>
              </a:rPr>
              <a:t>Employee Census</a:t>
            </a:r>
            <a:r>
              <a:rPr kumimoji="0" lang="en-US" sz="2000" b="0" i="0" u="none" strike="noStrike" kern="1200" cap="none" spc="0" normalizeH="0" noProof="0" dirty="0" smtClean="0">
                <a:ln>
                  <a:noFill/>
                </a:ln>
                <a:solidFill>
                  <a:schemeClr val="accent3">
                    <a:shade val="75000"/>
                  </a:schemeClr>
                </a:solidFill>
                <a:effectLst/>
                <a:uLnTx/>
                <a:uFillTx/>
                <a:latin typeface="+mj-lt"/>
                <a:ea typeface="+mj-ea"/>
                <a:cs typeface="+mj-cs"/>
              </a:rPr>
              <a:t> Form</a:t>
            </a:r>
            <a:endParaRPr kumimoji="0" lang="en-US" sz="20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27</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228600"/>
            <a:ext cx="8610600" cy="731837"/>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accent3">
                    <a:shade val="75000"/>
                  </a:schemeClr>
                </a:solidFill>
                <a:effectLst/>
                <a:uLnTx/>
                <a:uFillTx/>
                <a:latin typeface="+mj-lt"/>
                <a:ea typeface="+mj-ea"/>
                <a:cs typeface="+mj-cs"/>
              </a:rPr>
              <a:t>Income Tax Strategies</a:t>
            </a:r>
            <a:endParaRPr kumimoji="0" lang="en-US" sz="20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3" name="TextBox 2"/>
          <p:cNvSpPr txBox="1"/>
          <p:nvPr/>
        </p:nvSpPr>
        <p:spPr>
          <a:xfrm>
            <a:off x="228600" y="762000"/>
            <a:ext cx="8686800" cy="2031325"/>
          </a:xfrm>
          <a:prstGeom prst="rect">
            <a:avLst/>
          </a:prstGeom>
          <a:noFill/>
        </p:spPr>
        <p:txBody>
          <a:bodyPr wrap="square" rtlCol="0">
            <a:spAutoFit/>
          </a:bodyPr>
          <a:lstStyle/>
          <a:p>
            <a:pPr marL="342900" indent="-342900">
              <a:buAutoNum type="arabicPeriod" startAt="2"/>
            </a:pPr>
            <a:r>
              <a:rPr lang="en-US" sz="1400" dirty="0" smtClean="0"/>
              <a:t>Pay children and other family members for services rendered.</a:t>
            </a:r>
          </a:p>
          <a:p>
            <a:pPr marL="342900" indent="-342900"/>
            <a:endParaRPr lang="en-US" sz="1400" dirty="0" smtClean="0"/>
          </a:p>
          <a:p>
            <a:pPr marL="342900" indent="-342900"/>
            <a:r>
              <a:rPr lang="en-US" sz="1400" dirty="0"/>
              <a:t>	</a:t>
            </a:r>
            <a:r>
              <a:rPr lang="en-US" sz="1400" dirty="0" smtClean="0"/>
              <a:t>Children might even consider establishing an S corporation consulting company to render services.</a:t>
            </a:r>
          </a:p>
          <a:p>
            <a:pPr marL="342900" indent="-342900"/>
            <a:endParaRPr lang="en-US" sz="1400" dirty="0"/>
          </a:p>
          <a:p>
            <a:pPr marL="342900" indent="-342900"/>
            <a:r>
              <a:rPr lang="en-US" sz="1400" dirty="0" smtClean="0"/>
              <a:t>	The same may apply for in-laws and other family members. Children or other family members could use their compensation to fund insurance trusts that own life insurance policies on the client, if the client’s gift tax annual exclusion is insufficient to fully fund insurance policies.</a:t>
            </a:r>
          </a:p>
          <a:p>
            <a:pPr marL="342900" indent="-342900"/>
            <a:endParaRPr lang="en-US" sz="1400" dirty="0"/>
          </a:p>
          <a:p>
            <a:pPr marL="342900" indent="-342900"/>
            <a:endParaRPr lang="en-US" sz="1400" dirty="0"/>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28</a:t>
            </a:fld>
            <a:endParaRPr lang="en-US" dirty="0"/>
          </a:p>
        </p:txBody>
      </p:sp>
      <p:sp>
        <p:nvSpPr>
          <p:cNvPr id="6" name="TextBox 5"/>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8600" y="228600"/>
            <a:ext cx="8686800" cy="5447645"/>
          </a:xfrm>
          <a:prstGeom prst="rect">
            <a:avLst/>
          </a:prstGeom>
        </p:spPr>
        <p:txBody>
          <a:bodyPr wrap="square">
            <a:spAutoFit/>
          </a:bodyPr>
          <a:lstStyle/>
          <a:p>
            <a:r>
              <a:rPr lang="en-US" sz="1600" b="1" dirty="0">
                <a:solidFill>
                  <a:schemeClr val="accent3">
                    <a:shade val="75000"/>
                  </a:schemeClr>
                </a:solidFill>
                <a:latin typeface="+mj-lt"/>
                <a:ea typeface="+mj-ea"/>
                <a:cs typeface="+mj-cs"/>
              </a:rPr>
              <a:t>A DISCUSSION OF THE CLASSIFICATION OF WORKERS AS </a:t>
            </a:r>
            <a:r>
              <a:rPr lang="en-US" sz="1600" b="1" dirty="0" smtClean="0">
                <a:solidFill>
                  <a:schemeClr val="accent3">
                    <a:shade val="75000"/>
                  </a:schemeClr>
                </a:solidFill>
                <a:latin typeface="+mj-lt"/>
                <a:ea typeface="+mj-ea"/>
                <a:cs typeface="+mj-cs"/>
              </a:rPr>
              <a:t>EMPLOYEES </a:t>
            </a:r>
            <a:r>
              <a:rPr lang="en-US" sz="1600" b="1" dirty="0">
                <a:solidFill>
                  <a:schemeClr val="accent3">
                    <a:shade val="75000"/>
                  </a:schemeClr>
                </a:solidFill>
                <a:latin typeface="+mj-lt"/>
                <a:ea typeface="+mj-ea"/>
                <a:cs typeface="+mj-cs"/>
              </a:rPr>
              <a:t>VERSUS INDEPENDENT CONTRACTORS IS AS FOLLOWS</a:t>
            </a:r>
            <a:r>
              <a:rPr lang="en-US" sz="1600" b="1" dirty="0" smtClean="0">
                <a:solidFill>
                  <a:schemeClr val="accent3">
                    <a:shade val="75000"/>
                  </a:schemeClr>
                </a:solidFill>
                <a:latin typeface="+mj-lt"/>
                <a:ea typeface="+mj-ea"/>
                <a:cs typeface="+mj-cs"/>
              </a:rPr>
              <a:t>:</a:t>
            </a:r>
          </a:p>
          <a:p>
            <a:endParaRPr lang="en-US" sz="1600" b="1" dirty="0">
              <a:solidFill>
                <a:schemeClr val="accent3">
                  <a:shade val="75000"/>
                </a:schemeClr>
              </a:solidFill>
              <a:latin typeface="+mj-lt"/>
              <a:ea typeface="+mj-ea"/>
              <a:cs typeface="+mj-cs"/>
            </a:endParaRPr>
          </a:p>
          <a:p>
            <a:r>
              <a:rPr lang="en-US" sz="1200" dirty="0" smtClean="0"/>
              <a:t>Taxpayers </a:t>
            </a:r>
            <a:r>
              <a:rPr lang="en-US" sz="1200" dirty="0"/>
              <a:t>who are unsure as to whether the IRS would characterize them as an independent contractor or employee can file a Form SS-8, Determination of Worker Status for Purposes of Federal Employment Taxes and Income Tax Withholding, with the IRS. The IRS will review the form and issue a determination letter regarding the status of the workers disclosed on the form. The IRS typically has a bias toward classifying a worker as an employee in order to safeguard the government’s revenue. It may take six months or more for the IRS to issue the determination. The IRS will not issue a determination letter for tax years for which the statute of limitations has expired. Absent fraud, the statute of limitations expires three years from the later of the due date of the return or the filing date. </a:t>
            </a:r>
          </a:p>
          <a:p>
            <a:r>
              <a:rPr lang="en-US" sz="1200" dirty="0"/>
              <a:t>Form SS-8 reflects the 20 Factor Test found in Revenue Ruling 87-41, which is used to determine whether a worker should be classified as an employee or independent contractor. No one factor is controlling and it is not necessary that all factors be present in order to establish an employer/employee relationship, but where a person is provided with a place to work and set hours, and particularly where there is a non-competition covenant, an employment relationship will usually be found.</a:t>
            </a:r>
          </a:p>
          <a:p>
            <a:r>
              <a:rPr lang="en-US" sz="1200" dirty="0"/>
              <a:t>Additionally, there is a “safe harbor” rule, described later in the chapter, that allows taxpayers to be treated as independent contractors even if they do not otherwise meet the classification tests.</a:t>
            </a:r>
          </a:p>
          <a:p>
            <a:r>
              <a:rPr lang="en-US" sz="1200" dirty="0"/>
              <a:t>The 20 Factors for determining employment tax status are enumerated in a Treasury Service Ruling (Revenue Ruling 87-41) as follows: </a:t>
            </a:r>
          </a:p>
          <a:p>
            <a:r>
              <a:rPr lang="en-US" sz="1200" b="1" dirty="0"/>
              <a:t>1. Instructions.</a:t>
            </a:r>
            <a:r>
              <a:rPr lang="en-US" sz="1200" dirty="0"/>
              <a:t> A worker who is required to comply with other persons’ instructions about when, where, and how he or she is to work is ordinarily an employee. This control factor is present if the person or persons for whom the services are performed have the right to require compliance with instructions. </a:t>
            </a:r>
          </a:p>
          <a:p>
            <a:r>
              <a:rPr lang="en-US" sz="1200" b="1" dirty="0"/>
              <a:t>2. Training. </a:t>
            </a:r>
            <a:r>
              <a:rPr lang="en-US" sz="1200" dirty="0"/>
              <a:t>Training a worker by requiring an experienced employee to work with the worker, by corresponding with the worker, by requiring the worker to attend meetings, or by using other methods, indicates that the person or persons for whom the services are performed want the services performed in a particular method or manner. </a:t>
            </a:r>
          </a:p>
          <a:p>
            <a:r>
              <a:rPr lang="en-US" sz="1200" b="1" dirty="0"/>
              <a:t>3. Integration.</a:t>
            </a:r>
            <a:r>
              <a:rPr lang="en-US" sz="1200" dirty="0"/>
              <a:t> Integration of the worker’s services into the business operations generally shows that the worker is subject to direction and control. When the success or continuation of a business depends to an appreciable degree upon the performance of certain services, the workers who perform those services must necessarily be subject to a certain amount of control by the owner of the business. </a:t>
            </a:r>
          </a:p>
        </p:txBody>
      </p:sp>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29</a:t>
            </a:fld>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ling Webinar Announcemen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85800"/>
            <a:ext cx="8610600" cy="5632311"/>
          </a:xfrm>
          <a:prstGeom prst="rect">
            <a:avLst/>
          </a:prstGeom>
        </p:spPr>
        <p:txBody>
          <a:bodyPr wrap="square">
            <a:spAutoFit/>
          </a:bodyPr>
          <a:lstStyle/>
          <a:p>
            <a:r>
              <a:rPr lang="en-US" sz="1200" b="1" dirty="0"/>
              <a:t>4. Services Rendered Personally.</a:t>
            </a:r>
            <a:r>
              <a:rPr lang="en-US" sz="1200" dirty="0"/>
              <a:t> If the services must be rendered personally, presumably the person or persons for whom the services are performed are interested in the methods used to accomplish the work as well as in the results. </a:t>
            </a:r>
          </a:p>
          <a:p>
            <a:r>
              <a:rPr lang="en-US" sz="1200" b="1" dirty="0"/>
              <a:t>5. Hiring, Supervising, and Paying Assistants.</a:t>
            </a:r>
            <a:r>
              <a:rPr lang="en-US" sz="1200" dirty="0"/>
              <a:t> If the person or persons for whom the services are performed hire, supervise, and pay assistants, that factor generally shows control over the workers on the job. However, if one worker hires, supervises, and pays the other assistants pursuant to a contract under which the worker agrees to provide materials and labor and under which the worker is responsible only for the attainment of a result, this factor indicates an independent contractor status. </a:t>
            </a:r>
          </a:p>
          <a:p>
            <a:r>
              <a:rPr lang="en-US" sz="1200" b="1" dirty="0"/>
              <a:t>6. Continuing Relationship.</a:t>
            </a:r>
            <a:r>
              <a:rPr lang="en-US" sz="1200" dirty="0"/>
              <a:t> A continuing relationship between the worker and the person or persons for whom the services are performed indicates that an employer-employee relationship exists. A continuing relationship may exist where work is performed at frequently recurring although irregular intervals. </a:t>
            </a:r>
          </a:p>
          <a:p>
            <a:r>
              <a:rPr lang="en-US" sz="1200" b="1" dirty="0"/>
              <a:t>7. Set Hours of Work.</a:t>
            </a:r>
            <a:r>
              <a:rPr lang="en-US" sz="1200" dirty="0"/>
              <a:t> The establishment of set hours of work by the person or persons for whom the services are performed is a factor indicating control. </a:t>
            </a:r>
          </a:p>
          <a:p>
            <a:r>
              <a:rPr lang="en-US" sz="1200" b="1" dirty="0"/>
              <a:t>8. Full Time Required.</a:t>
            </a:r>
            <a:r>
              <a:rPr lang="en-US" sz="1200" dirty="0"/>
              <a:t> If the worker must devote substantially full time to the business of the person or persons for whom the services are performed, such person or persons have control over the amount of time the worker spends working and impliedly restrict the worker from doing other gainful work. An independent contractor, on the other hand, is free to work when and for whom he or she chooses. </a:t>
            </a:r>
          </a:p>
          <a:p>
            <a:r>
              <a:rPr lang="en-US" sz="1200" b="1" dirty="0"/>
              <a:t>9. Doing Work on Employer’s Premises.</a:t>
            </a:r>
            <a:r>
              <a:rPr lang="en-US" sz="1200" dirty="0"/>
              <a:t> If the work is performed on the premises of the person or persons for whom the services are performed, that factor suggests control over the worker, especially if the work could be done elsewhere. Rev. Rul. 56-660, 1956-2 C.B. 693. Work done off the premises of the person or persons receiving the services, such as at the office of the worker, indicates some freedom from control. However, this fact by itself does not mean that the worker is not an employee. The importance of this factor depends on the nature of the service involved and the extent to which an employer generally would require that employees perform such services on the employer’s premises. Control over the place of work is indicated when the person or persons for whom the services are performed have the right to compel the worker to travel a designated route, to canvass a territory within a certain time, or to work at specific places as required. </a:t>
            </a:r>
          </a:p>
          <a:p>
            <a:r>
              <a:rPr lang="en-US" sz="1200" b="1" dirty="0"/>
              <a:t>10. Order or Sequence Set.</a:t>
            </a:r>
            <a:r>
              <a:rPr lang="en-US" sz="1200" dirty="0"/>
              <a:t> If a worker must perform services in the order or sequence set by the person or persons for whom the services are performed, that factor shows that the worker is not free to follow the worker’s own pattern of work but must follow the established routines and schedules of the person or persons for whom the services are performed. Often, because of the nature of an occupation, the person or persons for whom the services are performed do not set the order of the services or set the order infrequently. It is sufficient to show control, however, if such person or persons retain the right to do so. </a:t>
            </a:r>
          </a:p>
        </p:txBody>
      </p:sp>
      <p:sp>
        <p:nvSpPr>
          <p:cNvPr id="3" name="Rectangle 2"/>
          <p:cNvSpPr/>
          <p:nvPr/>
        </p:nvSpPr>
        <p:spPr>
          <a:xfrm>
            <a:off x="152400" y="152400"/>
            <a:ext cx="8763000" cy="584775"/>
          </a:xfrm>
          <a:prstGeom prst="rect">
            <a:avLst/>
          </a:prstGeom>
        </p:spPr>
        <p:txBody>
          <a:bodyPr wrap="square">
            <a:spAutoFit/>
          </a:bodyPr>
          <a:lstStyle/>
          <a:p>
            <a:r>
              <a:rPr lang="en-US" sz="1600" b="1" dirty="0">
                <a:solidFill>
                  <a:schemeClr val="accent3">
                    <a:shade val="75000"/>
                  </a:schemeClr>
                </a:solidFill>
              </a:rPr>
              <a:t>A DISCUSSION OF THE CLASSIFICATION OF WORKERS AS EMPLOYEES VERSUS INDEPENDENT CONTRACTORS IS AS FOLLOWS:</a:t>
            </a:r>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30</a:t>
            </a:fld>
            <a:endParaRPr lang="en-US" dirty="0"/>
          </a:p>
        </p:txBody>
      </p:sp>
      <p:sp>
        <p:nvSpPr>
          <p:cNvPr id="6" name="TextBox 5"/>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685800"/>
            <a:ext cx="8686800" cy="5632311"/>
          </a:xfrm>
          <a:prstGeom prst="rect">
            <a:avLst/>
          </a:prstGeom>
        </p:spPr>
        <p:txBody>
          <a:bodyPr wrap="square">
            <a:spAutoFit/>
          </a:bodyPr>
          <a:lstStyle/>
          <a:p>
            <a:r>
              <a:rPr lang="en-US" sz="1200" b="1" dirty="0"/>
              <a:t>11. Oral or Written Reports.</a:t>
            </a:r>
            <a:r>
              <a:rPr lang="en-US" sz="1200" dirty="0"/>
              <a:t> A requirement that the worker submit regular or written reports to the person or persons for whom the services are performed indicates a degree of control. </a:t>
            </a:r>
          </a:p>
          <a:p>
            <a:r>
              <a:rPr lang="en-US" sz="1200" b="1" dirty="0"/>
              <a:t>12. Payment by Hour, Week, Month.</a:t>
            </a:r>
            <a:r>
              <a:rPr lang="en-US" sz="1200" dirty="0"/>
              <a:t> Payment by the hour, week, or month generally points to an employer-employee relationship, provided that this method of payment is not just a convenient way of paying a lump sum agreed upon as the cost of a job. Payment made by the job or on a straight commission generally indicates that the worker is an independent contractor. </a:t>
            </a:r>
          </a:p>
          <a:p>
            <a:r>
              <a:rPr lang="en-US" sz="1200" b="1" dirty="0"/>
              <a:t>13. Payment of Business and/or Traveling Expenses.</a:t>
            </a:r>
            <a:r>
              <a:rPr lang="en-US" sz="1200" dirty="0"/>
              <a:t> If the person or persons for whom the services are performed ordinarily pay the worker’s business and/or traveling expenses, the worker is ordinarily an employee. An employer, to be able to control expenses, generally retains the right to regulate and direct the worker’s business activities. </a:t>
            </a:r>
          </a:p>
          <a:p>
            <a:r>
              <a:rPr lang="en-US" sz="1200" b="1" dirty="0"/>
              <a:t>14. Furnishing of Tools and Materials.</a:t>
            </a:r>
            <a:r>
              <a:rPr lang="en-US" sz="1200" dirty="0"/>
              <a:t> The fact that the person or persons for whom the services are performed furnish significant tools, materials, and other equipment tends to show the existence of an employer-employee relationship. </a:t>
            </a:r>
          </a:p>
          <a:p>
            <a:r>
              <a:rPr lang="en-US" sz="1200" b="1" dirty="0"/>
              <a:t>15. Significant Investment.</a:t>
            </a:r>
            <a:r>
              <a:rPr lang="en-US" sz="1200" dirty="0"/>
              <a:t> If the worker invests in facilities that are used by the worker in performing services and are not typically maintained by employees (such as the maintenance of an office rented at fair value from an unrelated party), that factor tends to indicate that the worker is an independent contractor. On the other hand, lack of investment in facilities indicates dependence on the person or persons for whom the services are performed for such facilities and, accordingly, the existence of an employer-employee relationship. See Rev. Rul. 71-524. Special scrutiny is required with respect to certain types of facilities, such as home offices.</a:t>
            </a:r>
          </a:p>
          <a:p>
            <a:r>
              <a:rPr lang="en-US" sz="1200" b="1" dirty="0"/>
              <a:t>16. Realization of Profit or Loss.</a:t>
            </a:r>
            <a:r>
              <a:rPr lang="en-US" sz="1200" dirty="0"/>
              <a:t> A worker who can realize a profit or suffer a loss as a result of the worker’s services (in addition to the profit or loss ordinarily realized by employees) is generally an independent contractor, but the worker who cannot is an employee. See Rev. Rul. 70-309. For example, if the worker is subject to a real risk of economic loss due to significant investments or a bona fide liability for expenses, such as salary payments to unrelated employees, that factor indicates that the worker is an independent contractor. The risk that a worker will not receive payment for his or her services, however, is common to both independent contractors and employees and thus does not constitute a sufficient economic risk to support treatment as an independent contractor.</a:t>
            </a:r>
          </a:p>
          <a:p>
            <a:r>
              <a:rPr lang="en-US" sz="1200" b="1" dirty="0"/>
              <a:t>17. Working for More Than One Firm at a Time.</a:t>
            </a:r>
            <a:r>
              <a:rPr lang="en-US" sz="1200" dirty="0"/>
              <a:t> If a worker performs more than de </a:t>
            </a:r>
            <a:r>
              <a:rPr lang="en-US" sz="1200" dirty="0" err="1"/>
              <a:t>minimis</a:t>
            </a:r>
            <a:r>
              <a:rPr lang="en-US" sz="1200" dirty="0"/>
              <a:t> services for a multiple of unrelated persons or firms at the same time, that factor generally indicates that the worker is an independent contractor. See Rev. Rul. 70-572, 1970-2 C.B. 221. However, a worker who performs services for more than one person may be an employee of each of the persons, especially where such persons are part of the same service arrangement.</a:t>
            </a:r>
          </a:p>
          <a:p>
            <a:r>
              <a:rPr lang="en-US" sz="1200" b="1" dirty="0"/>
              <a:t>18. Making Service Available to General Public.</a:t>
            </a:r>
            <a:r>
              <a:rPr lang="en-US" sz="1200" dirty="0"/>
              <a:t> The fact that a worker makes his or her services available to the general public on a regular and consistent basis indicates an independent contractor relationship. </a:t>
            </a:r>
          </a:p>
        </p:txBody>
      </p:sp>
      <p:sp>
        <p:nvSpPr>
          <p:cNvPr id="3" name="Rectangle 2"/>
          <p:cNvSpPr/>
          <p:nvPr/>
        </p:nvSpPr>
        <p:spPr>
          <a:xfrm>
            <a:off x="152400" y="152400"/>
            <a:ext cx="8763000" cy="584775"/>
          </a:xfrm>
          <a:prstGeom prst="rect">
            <a:avLst/>
          </a:prstGeom>
        </p:spPr>
        <p:txBody>
          <a:bodyPr wrap="square">
            <a:spAutoFit/>
          </a:bodyPr>
          <a:lstStyle/>
          <a:p>
            <a:r>
              <a:rPr lang="en-US" sz="1600" b="1" dirty="0">
                <a:solidFill>
                  <a:schemeClr val="accent3">
                    <a:shade val="75000"/>
                  </a:schemeClr>
                </a:solidFill>
              </a:rPr>
              <a:t>A DISCUSSION OF THE CLASSIFICATION OF WORKERS AS EMPLOYEES VERSUS INDEPENDENT CONTRACTORS IS AS FOLLOWS:</a:t>
            </a:r>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31</a:t>
            </a:fld>
            <a:endParaRPr lang="en-US" dirty="0"/>
          </a:p>
        </p:txBody>
      </p:sp>
      <p:sp>
        <p:nvSpPr>
          <p:cNvPr id="6" name="TextBox 5"/>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52400"/>
            <a:ext cx="8763000" cy="584775"/>
          </a:xfrm>
          <a:prstGeom prst="rect">
            <a:avLst/>
          </a:prstGeom>
        </p:spPr>
        <p:txBody>
          <a:bodyPr wrap="square">
            <a:spAutoFit/>
          </a:bodyPr>
          <a:lstStyle/>
          <a:p>
            <a:r>
              <a:rPr lang="en-US" sz="1600" b="1" dirty="0">
                <a:solidFill>
                  <a:schemeClr val="accent3">
                    <a:shade val="75000"/>
                  </a:schemeClr>
                </a:solidFill>
              </a:rPr>
              <a:t>A DISCUSSION OF THE CLASSIFICATION OF WORKERS AS EMPLOYEES VERSUS INDEPENDENT CONTRACTORS IS AS FOLLOWS:</a:t>
            </a:r>
          </a:p>
        </p:txBody>
      </p:sp>
      <p:sp>
        <p:nvSpPr>
          <p:cNvPr id="3" name="Rectangle 2"/>
          <p:cNvSpPr/>
          <p:nvPr/>
        </p:nvSpPr>
        <p:spPr>
          <a:xfrm>
            <a:off x="152400" y="762000"/>
            <a:ext cx="8839200" cy="5816977"/>
          </a:xfrm>
          <a:prstGeom prst="rect">
            <a:avLst/>
          </a:prstGeom>
        </p:spPr>
        <p:txBody>
          <a:bodyPr wrap="square">
            <a:spAutoFit/>
          </a:bodyPr>
          <a:lstStyle/>
          <a:p>
            <a:r>
              <a:rPr lang="en-US" sz="1200" b="1" dirty="0"/>
              <a:t>19. Right to Discharge.</a:t>
            </a:r>
            <a:r>
              <a:rPr lang="en-US" sz="1200" dirty="0"/>
              <a:t> The right to discharge a worker is a factor indicating that the worker is an employee and the person possessing the right is an employer. An employer exercises control through the threat of dismissal, which causes the worker to obey the employer’s instructions. An independent contractor, on the other hand, cannot be fired so long as the independent contractor produces a result that meets the contract specifications. </a:t>
            </a:r>
          </a:p>
          <a:p>
            <a:r>
              <a:rPr lang="en-US" sz="1200" b="1" dirty="0"/>
              <a:t>20. Right to Terminate.</a:t>
            </a:r>
            <a:r>
              <a:rPr lang="en-US" sz="1200" dirty="0"/>
              <a:t> If the worker has the right to end his or her relationship with the person for whom the services are performed at any time he or she wishes without incurring liability, that factor indicates an employer-employee relationship. </a:t>
            </a:r>
            <a:endParaRPr lang="en-US" sz="1200" dirty="0" smtClean="0"/>
          </a:p>
          <a:p>
            <a:endParaRPr lang="en-US" sz="1200" dirty="0"/>
          </a:p>
          <a:p>
            <a:r>
              <a:rPr lang="en-US" sz="1200" dirty="0"/>
              <a:t>Taxpayers should analyze other considerations in addition to income and payroll taxes when deciding whether to classify or structure a worker’s </a:t>
            </a:r>
            <a:r>
              <a:rPr lang="en-US" sz="1200" dirty="0" smtClean="0"/>
              <a:t>arrangement </a:t>
            </a:r>
            <a:r>
              <a:rPr lang="en-US" sz="1200" dirty="0"/>
              <a:t>as an independent contractor or employee.</a:t>
            </a:r>
          </a:p>
          <a:p>
            <a:endParaRPr lang="en-US" sz="1200" dirty="0" smtClean="0"/>
          </a:p>
          <a:p>
            <a:r>
              <a:rPr lang="en-US" sz="1200" dirty="0" smtClean="0"/>
              <a:t>These </a:t>
            </a:r>
            <a:r>
              <a:rPr lang="en-US" sz="1200" dirty="0"/>
              <a:t>include the following:</a:t>
            </a:r>
          </a:p>
          <a:p>
            <a:endParaRPr lang="en-US" sz="1200" dirty="0" smtClean="0"/>
          </a:p>
          <a:p>
            <a:r>
              <a:rPr lang="en-US" sz="1200" dirty="0" smtClean="0"/>
              <a:t>An </a:t>
            </a:r>
            <a:r>
              <a:rPr lang="en-US" sz="1200" dirty="0"/>
              <a:t>employer is generally liable for the acts of an employee, but typically not for a bona fide independent contractor.</a:t>
            </a:r>
          </a:p>
          <a:p>
            <a:r>
              <a:rPr lang="en-US" sz="1200" dirty="0"/>
              <a:t>State unemployment taxes will generally apply to employees, but not to independent contractors</a:t>
            </a:r>
          </a:p>
          <a:p>
            <a:endParaRPr lang="en-US" sz="1200" dirty="0" smtClean="0"/>
          </a:p>
          <a:p>
            <a:r>
              <a:rPr lang="en-US" sz="1200" dirty="0" smtClean="0"/>
              <a:t>Employees </a:t>
            </a:r>
            <a:r>
              <a:rPr lang="en-US" sz="1200" dirty="0"/>
              <a:t>may have significant legal rights depending upon the state where employment occurs.  Independent contractors </a:t>
            </a:r>
            <a:r>
              <a:rPr lang="en-US" sz="1200" dirty="0" err="1"/>
              <a:t>typcially</a:t>
            </a:r>
            <a:r>
              <a:rPr lang="en-US" sz="1200" dirty="0"/>
              <a:t> have fewer rights.</a:t>
            </a:r>
          </a:p>
          <a:p>
            <a:endParaRPr lang="en-US" sz="1200" dirty="0" smtClean="0"/>
          </a:p>
          <a:p>
            <a:r>
              <a:rPr lang="en-US" sz="1200" dirty="0" smtClean="0"/>
              <a:t>An </a:t>
            </a:r>
            <a:r>
              <a:rPr lang="en-US" sz="1200" dirty="0"/>
              <a:t>employee typically cannot sue an employer for on-the-job </a:t>
            </a:r>
            <a:r>
              <a:rPr lang="en-US" sz="1200" dirty="0" smtClean="0"/>
              <a:t>injuries, </a:t>
            </a:r>
            <a:r>
              <a:rPr lang="en-US" sz="1200" dirty="0"/>
              <a:t>but the employer will normally be required to pay for workers’ compensation insurance for the employee.  An independent contractor may have the right to sue the person or persons for whom services are performed but will typically not have workers’ compensation insurance unless he or she purchases it.</a:t>
            </a:r>
          </a:p>
          <a:p>
            <a:endParaRPr lang="en-US" sz="1200" dirty="0" smtClean="0"/>
          </a:p>
          <a:p>
            <a:r>
              <a:rPr lang="en-US" sz="1200" dirty="0" smtClean="0"/>
              <a:t>Beginning </a:t>
            </a:r>
            <a:r>
              <a:rPr lang="en-US" sz="1200" dirty="0"/>
              <a:t>in 2014 under the Health Care law, employers will be required to provide health insurance, or to otherwise not discriminate with respect to health insurance for employees, and this often will not apply with respect to independent contractors</a:t>
            </a:r>
            <a:r>
              <a:rPr lang="en-US" sz="1200" dirty="0" smtClean="0"/>
              <a:t>.</a:t>
            </a:r>
          </a:p>
          <a:p>
            <a:endParaRPr lang="en-US" sz="1200" dirty="0"/>
          </a:p>
          <a:p>
            <a:r>
              <a:rPr lang="en-US" sz="1200" dirty="0" smtClean="0"/>
              <a:t>Pursuant to Code § 3121, taxpayers who perform certain types of services including taxi-cab drivers, truck drivers, full-time life insurance salespersons, and other traveling salespersons are excluded from the definition of employee. Therefore, these workers are statutorily classified as non-employees and are subject to self-employment taxes if certain requirements are met.</a:t>
            </a:r>
          </a:p>
          <a:p>
            <a:endParaRPr lang="en-US" sz="1200" dirty="0"/>
          </a:p>
          <a:p>
            <a:endParaRPr lang="en-US" sz="1200" dirty="0"/>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32</a:t>
            </a:fld>
            <a:endParaRPr lang="en-US" dirty="0"/>
          </a:p>
        </p:txBody>
      </p:sp>
      <p:sp>
        <p:nvSpPr>
          <p:cNvPr id="6" name="TextBox 5"/>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534400" cy="6463308"/>
          </a:xfrm>
          <a:prstGeom prst="rect">
            <a:avLst/>
          </a:prstGeom>
        </p:spPr>
        <p:txBody>
          <a:bodyPr wrap="square">
            <a:spAutoFit/>
          </a:bodyPr>
          <a:lstStyle/>
          <a:p>
            <a:pPr marL="342900" indent="-342900">
              <a:buAutoNum type="arabicPeriod" startAt="3"/>
            </a:pPr>
            <a:r>
              <a:rPr lang="en-US" dirty="0" smtClean="0"/>
              <a:t>Pay enough wages to the doctor to maximize pension planning.</a:t>
            </a:r>
          </a:p>
          <a:p>
            <a:pPr marL="342900" indent="-342900">
              <a:buAutoNum type="arabicPeriod" startAt="3"/>
            </a:pPr>
            <a:endParaRPr lang="en-US" dirty="0" smtClean="0"/>
          </a:p>
          <a:p>
            <a:pPr marL="342900" indent="-342900">
              <a:buAutoNum type="arabicPeriod" startAt="3"/>
            </a:pPr>
            <a:r>
              <a:rPr lang="en-US" dirty="0" smtClean="0"/>
              <a:t>Dividends are not subject to the Medicare tax.</a:t>
            </a:r>
          </a:p>
          <a:p>
            <a:pPr marL="342900" indent="-342900">
              <a:buAutoNum type="arabicPeriod" startAt="3"/>
            </a:pPr>
            <a:endParaRPr lang="en-US" dirty="0" smtClean="0"/>
          </a:p>
          <a:p>
            <a:pPr marL="342900" indent="-342900">
              <a:buAutoNum type="arabicPeriod" startAt="3"/>
            </a:pPr>
            <a:r>
              <a:rPr lang="en-US" dirty="0" smtClean="0"/>
              <a:t>Consider new unreasonable compensation and too-low compensation cases.</a:t>
            </a:r>
          </a:p>
          <a:p>
            <a:pPr marL="342900" indent="-342900">
              <a:buAutoNum type="arabicPeriod" startAt="3"/>
            </a:pPr>
            <a:endParaRPr lang="en-US" dirty="0" smtClean="0"/>
          </a:p>
          <a:p>
            <a:pPr marL="342900" indent="-342900">
              <a:buAutoNum type="arabicPeriod" startAt="3"/>
            </a:pPr>
            <a:r>
              <a:rPr lang="en-US" dirty="0" smtClean="0"/>
              <a:t>Reconsider whether to have the spouse on the payroll, and if so, for how much, with pension advisor.</a:t>
            </a:r>
          </a:p>
          <a:p>
            <a:pPr marL="342900" indent="-342900">
              <a:buAutoNum type="arabicPeriod" startAt="3"/>
            </a:pPr>
            <a:endParaRPr lang="en-US" dirty="0" smtClean="0"/>
          </a:p>
          <a:p>
            <a:pPr marL="342900" indent="-342900">
              <a:buAutoNum type="arabicPeriod" startAt="3"/>
            </a:pPr>
            <a:r>
              <a:rPr lang="en-US" dirty="0" smtClean="0"/>
              <a:t>Reduce rent to avoid 3.8% tax.</a:t>
            </a:r>
          </a:p>
          <a:p>
            <a:pPr marL="342900" indent="-342900"/>
            <a:endParaRPr lang="en-US" dirty="0" smtClean="0"/>
          </a:p>
          <a:p>
            <a:pPr marL="342900" indent="-342900"/>
            <a:r>
              <a:rPr lang="en-US" dirty="0" smtClean="0"/>
              <a:t>	Increase or decrease rent to take into account the 3.8% Medicare tax, 7% sales tax, and passive loss rules.</a:t>
            </a:r>
          </a:p>
          <a:p>
            <a:pPr marL="342900" indent="-342900"/>
            <a:endParaRPr lang="en-US" dirty="0"/>
          </a:p>
          <a:p>
            <a:pPr marL="342900" indent="-342900"/>
            <a:r>
              <a:rPr lang="en-US" dirty="0" smtClean="0"/>
              <a:t>	Consider combining real estate with business operations by having separate companies under the same tax identity to attempt to eliminate sales tax and the 3.8% Medicare tax.</a:t>
            </a:r>
          </a:p>
          <a:p>
            <a:pPr marL="342900" indent="-342900"/>
            <a:endParaRPr lang="en-US" dirty="0"/>
          </a:p>
          <a:p>
            <a:pPr marL="342900" indent="-342900"/>
            <a:r>
              <a:rPr lang="en-US" dirty="0"/>
              <a:t>	</a:t>
            </a:r>
            <a:r>
              <a:rPr lang="en-US" dirty="0" smtClean="0"/>
              <a:t>Be sure that lease agreements have appropriate provisions to help insulate the landlord from potential liability caused by tenant usage.</a:t>
            </a:r>
          </a:p>
          <a:p>
            <a:pPr marL="342900" indent="-342900"/>
            <a:endParaRPr lang="en-US" dirty="0" smtClean="0"/>
          </a:p>
          <a:p>
            <a:pPr marL="342900" indent="-342900"/>
            <a:r>
              <a:rPr lang="en-US" dirty="0" smtClean="0"/>
              <a:t>8.	Interest expense shown to third parties.</a:t>
            </a:r>
          </a:p>
          <a:p>
            <a:pPr marL="342900" indent="-342900"/>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257800"/>
          </a:xfrm>
        </p:spPr>
        <p:txBody>
          <a:bodyPr>
            <a:noAutofit/>
          </a:bodyPr>
          <a:lstStyle/>
          <a:p>
            <a:pPr marL="0" lvl="1" indent="0" algn="just">
              <a:buNone/>
            </a:pPr>
            <a:r>
              <a:rPr lang="en-US" sz="2000" dirty="0" smtClean="0">
                <a:solidFill>
                  <a:schemeClr val="tx1"/>
                </a:solidFill>
                <a:latin typeface="Times New Roman" pitchFamily="18" charset="0"/>
                <a:cs typeface="Times New Roman" pitchFamily="18" charset="0"/>
              </a:rPr>
              <a:t>9. Are we protecting the wages of the head of household for creditor protection purposes?</a:t>
            </a:r>
          </a:p>
          <a:p>
            <a:pPr marL="0" lvl="1" indent="0" algn="just">
              <a:buNone/>
            </a:pPr>
            <a:endParaRPr lang="en-US" sz="2000" dirty="0" smtClean="0">
              <a:solidFill>
                <a:schemeClr val="tx1"/>
              </a:solidFill>
              <a:latin typeface="Times New Roman" pitchFamily="18" charset="0"/>
              <a:cs typeface="Times New Roman" pitchFamily="18" charset="0"/>
            </a:endParaRPr>
          </a:p>
          <a:p>
            <a:pPr marL="0" lvl="1" indent="0" algn="just">
              <a:buNone/>
            </a:pPr>
            <a:r>
              <a:rPr lang="en-US" sz="2000" dirty="0" smtClean="0">
                <a:solidFill>
                  <a:schemeClr val="tx1"/>
                </a:solidFill>
                <a:latin typeface="Times New Roman" pitchFamily="18" charset="0"/>
                <a:cs typeface="Times New Roman" pitchFamily="18" charset="0"/>
              </a:rPr>
              <a:t>10. Dividends paid to tenancy by the entireties owners will be protected from creditors of one individual spouse who might be sued.</a:t>
            </a:r>
          </a:p>
          <a:p>
            <a:pPr marL="0" lvl="1" indent="0" algn="just">
              <a:buNone/>
            </a:pPr>
            <a:endParaRPr lang="en-US" sz="2000" dirty="0" smtClean="0">
              <a:solidFill>
                <a:schemeClr val="tx1"/>
              </a:solidFill>
              <a:latin typeface="Times New Roman" pitchFamily="18" charset="0"/>
              <a:cs typeface="Times New Roman" pitchFamily="18" charset="0"/>
            </a:endParaRPr>
          </a:p>
          <a:p>
            <a:pPr marL="0" lvl="1" indent="0" algn="just">
              <a:buNone/>
            </a:pPr>
            <a:r>
              <a:rPr lang="en-US" sz="2000" dirty="0" smtClean="0">
                <a:solidFill>
                  <a:schemeClr val="tx1"/>
                </a:solidFill>
                <a:latin typeface="Times New Roman" pitchFamily="18" charset="0"/>
                <a:cs typeface="Times New Roman" pitchFamily="18" charset="0"/>
              </a:rPr>
              <a:t>11. Is there an employment agreement in place that properly verifies wages to the extent needed under Florida Statute Section 222?</a:t>
            </a:r>
          </a:p>
          <a:p>
            <a:pPr marL="0" lvl="1" indent="0" algn="just">
              <a:buNone/>
            </a:pPr>
            <a:endParaRPr lang="en-US" sz="2000" dirty="0" smtClean="0">
              <a:solidFill>
                <a:schemeClr val="tx1"/>
              </a:solidFill>
              <a:latin typeface="Times New Roman" pitchFamily="18" charset="0"/>
              <a:cs typeface="Times New Roman" pitchFamily="18" charset="0"/>
            </a:endParaRPr>
          </a:p>
          <a:p>
            <a:pPr marL="0" lvl="1" indent="0" algn="just">
              <a:buNone/>
            </a:pPr>
            <a:r>
              <a:rPr lang="en-US" sz="2000" dirty="0" smtClean="0">
                <a:solidFill>
                  <a:schemeClr val="tx1"/>
                </a:solidFill>
                <a:latin typeface="Times New Roman" pitchFamily="18" charset="0"/>
                <a:cs typeface="Times New Roman" pitchFamily="18" charset="0"/>
              </a:rPr>
              <a:t>12. Place equipment or rental property under an LLC partially owned by children to have income under the children’s brackets.</a:t>
            </a:r>
          </a:p>
          <a:p>
            <a:pPr marL="0" lvl="1" indent="0" algn="just">
              <a:buNone/>
            </a:pPr>
            <a:endParaRPr lang="en-US" sz="1300" dirty="0" smtClean="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a:xfrm>
            <a:off x="0" y="0"/>
            <a:ext cx="9144000" cy="381000"/>
          </a:xfrm>
        </p:spPr>
        <p:txBody>
          <a:bodyPr>
            <a:normAutofit fontScale="90000"/>
          </a:bodyPr>
          <a:lstStyle/>
          <a:p>
            <a:r>
              <a:rPr lang="en-US" sz="2000" b="1" dirty="0" smtClean="0"/>
              <a:t>Action Checklist for 2013 Estate and Entity/Asset Structuring Update</a:t>
            </a:r>
            <a:endParaRPr lang="en-US" sz="2000" b="1"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34</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8"/>
          <p:cNvGraphicFramePr>
            <a:graphicFrameLocks noGrp="1"/>
          </p:cNvGraphicFramePr>
          <p:nvPr>
            <p:ph idx="1"/>
          </p:nvPr>
        </p:nvGraphicFramePr>
        <p:xfrm>
          <a:off x="144463" y="1200150"/>
          <a:ext cx="8839200" cy="5145537"/>
        </p:xfrm>
        <a:graphic>
          <a:graphicData uri="http://schemas.openxmlformats.org/drawingml/2006/table">
            <a:tbl>
              <a:tblPr firstRow="1" bandRow="1">
                <a:tableStyleId>{616DA210-FB5B-4158-B5E0-FEB733F419BA}</a:tableStyleId>
              </a:tblPr>
              <a:tblGrid>
                <a:gridCol w="5221185"/>
                <a:gridCol w="762000"/>
                <a:gridCol w="990600"/>
                <a:gridCol w="838200"/>
                <a:gridCol w="1027215"/>
              </a:tblGrid>
              <a:tr h="457163">
                <a:tc>
                  <a:txBody>
                    <a:bodyPr/>
                    <a:lstStyle/>
                    <a:p>
                      <a:pPr algn="ctr"/>
                      <a:r>
                        <a:rPr lang="en-US" sz="1200" dirty="0" smtClean="0"/>
                        <a:t>ITEM</a:t>
                      </a:r>
                      <a:endParaRPr lang="en-US" sz="1200" dirty="0"/>
                    </a:p>
                  </a:txBody>
                  <a:tcPr marT="45711" marB="45711" anchor="b"/>
                </a:tc>
                <a:tc>
                  <a:txBody>
                    <a:bodyPr/>
                    <a:lstStyle/>
                    <a:p>
                      <a:pPr algn="ctr"/>
                      <a:r>
                        <a:rPr lang="en-US" sz="1200" dirty="0" smtClean="0"/>
                        <a:t>DONE</a:t>
                      </a:r>
                      <a:endParaRPr lang="en-US" sz="1200" dirty="0"/>
                    </a:p>
                  </a:txBody>
                  <a:tcPr marT="45711" marB="45711" anchor="b"/>
                </a:tc>
                <a:tc>
                  <a:txBody>
                    <a:bodyPr/>
                    <a:lstStyle/>
                    <a:p>
                      <a:pPr algn="ctr"/>
                      <a:r>
                        <a:rPr lang="en-US" sz="1200" dirty="0" smtClean="0"/>
                        <a:t>NEEDS TO BE DONE</a:t>
                      </a:r>
                      <a:endParaRPr lang="en-US" sz="1200" dirty="0"/>
                    </a:p>
                  </a:txBody>
                  <a:tcPr marT="45711" marB="45711" anchor="b"/>
                </a:tc>
                <a:tc>
                  <a:txBody>
                    <a:bodyPr/>
                    <a:lstStyle/>
                    <a:p>
                      <a:pPr algn="ctr"/>
                      <a:r>
                        <a:rPr lang="en-US" sz="1200" dirty="0" smtClean="0"/>
                        <a:t>NOT SURE</a:t>
                      </a:r>
                      <a:endParaRPr lang="en-US" sz="1200" dirty="0"/>
                    </a:p>
                  </a:txBody>
                  <a:tcPr marT="45711" marB="45711" anchor="b"/>
                </a:tc>
                <a:tc>
                  <a:txBody>
                    <a:bodyPr/>
                    <a:lstStyle/>
                    <a:p>
                      <a:pPr algn="ctr"/>
                      <a:r>
                        <a:rPr lang="en-US" sz="1200" dirty="0" smtClean="0"/>
                        <a:t>DELEGATE TO</a:t>
                      </a:r>
                      <a:endParaRPr lang="en-US" sz="1200" dirty="0"/>
                    </a:p>
                  </a:txBody>
                  <a:tcPr marT="45711" marB="45711" anchor="b"/>
                </a:tc>
              </a:tr>
              <a:tr h="370761">
                <a:tc>
                  <a:txBody>
                    <a:bodyPr/>
                    <a:lstStyle/>
                    <a:p>
                      <a:pPr algn="l"/>
                      <a:r>
                        <a:rPr lang="en-US" sz="1200" dirty="0" smtClean="0"/>
                        <a:t>1. Malpractice</a:t>
                      </a:r>
                      <a:r>
                        <a:rPr lang="en-US" sz="1200" baseline="0" dirty="0" smtClean="0"/>
                        <a:t> insurance in place with calendaring for renewal.</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370761">
                <a:tc>
                  <a:txBody>
                    <a:bodyPr/>
                    <a:lstStyle/>
                    <a:p>
                      <a:pPr algn="l"/>
                      <a:r>
                        <a:rPr lang="en-US" sz="1200" dirty="0" smtClean="0"/>
                        <a:t>2. Corporate malpractice insurance policy in place or considered.</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370761">
                <a:tc>
                  <a:txBody>
                    <a:bodyPr/>
                    <a:lstStyle/>
                    <a:p>
                      <a:pPr algn="l"/>
                      <a:r>
                        <a:rPr lang="en-US" sz="1200" dirty="0" smtClean="0"/>
                        <a:t>3. Nurse practitioners</a:t>
                      </a:r>
                      <a:r>
                        <a:rPr lang="en-US" sz="1200" baseline="0" dirty="0" smtClean="0"/>
                        <a:t> and nurses having separate policies?</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370761">
                <a:tc>
                  <a:txBody>
                    <a:bodyPr/>
                    <a:lstStyle/>
                    <a:p>
                      <a:pPr algn="l"/>
                      <a:r>
                        <a:rPr lang="en-US" sz="1200" dirty="0" smtClean="0"/>
                        <a:t>4.</a:t>
                      </a:r>
                      <a:r>
                        <a:rPr lang="en-US" sz="1200" baseline="0" dirty="0" smtClean="0"/>
                        <a:t> </a:t>
                      </a:r>
                      <a:r>
                        <a:rPr lang="en-US" sz="1200" dirty="0" smtClean="0"/>
                        <a:t>Insurance</a:t>
                      </a:r>
                      <a:r>
                        <a:rPr lang="en-US" sz="1200" baseline="0" dirty="0" smtClean="0"/>
                        <a:t> for automobile liability?</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457163">
                <a:tc>
                  <a:txBody>
                    <a:bodyPr/>
                    <a:lstStyle/>
                    <a:p>
                      <a:pPr algn="l"/>
                      <a:r>
                        <a:rPr lang="en-US" sz="1200" dirty="0" smtClean="0"/>
                        <a:t>5. Employment</a:t>
                      </a:r>
                      <a:r>
                        <a:rPr lang="en-US" sz="1200" baseline="0" dirty="0" smtClean="0"/>
                        <a:t> agreements in place to document that wages paid to the doctor should be exempt from creditor claims of the doctor.</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640034">
                <a:tc>
                  <a:txBody>
                    <a:bodyPr/>
                    <a:lstStyle/>
                    <a:p>
                      <a:pPr algn="l"/>
                      <a:r>
                        <a:rPr lang="en-US" sz="1200" dirty="0" smtClean="0"/>
                        <a:t>6. Does the PA lease real estate from a related entity?  Is there a long-term lease agreement in place to insulate</a:t>
                      </a:r>
                      <a:r>
                        <a:rPr lang="en-US" sz="1200" baseline="0" dirty="0" smtClean="0"/>
                        <a:t> the owner entity from accidents on the property?</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457163">
                <a:tc>
                  <a:txBody>
                    <a:bodyPr/>
                    <a:lstStyle/>
                    <a:p>
                      <a:pPr algn="l"/>
                      <a:r>
                        <a:rPr lang="en-US" sz="1200" dirty="0" smtClean="0"/>
                        <a:t>7. Does the long-term lease give the landlord entity a UCC-1 field lien against the assets of the medical practice?</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370761">
                <a:tc>
                  <a:txBody>
                    <a:bodyPr/>
                    <a:lstStyle/>
                    <a:p>
                      <a:pPr algn="l"/>
                      <a:r>
                        <a:rPr lang="en-US" sz="1200" dirty="0" smtClean="0"/>
                        <a:t>8. Does the medical practice owe money to “friendly creditors” like a bank?</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457163">
                <a:tc>
                  <a:txBody>
                    <a:bodyPr/>
                    <a:lstStyle/>
                    <a:p>
                      <a:pPr algn="l"/>
                      <a:r>
                        <a:rPr lang="en-US" sz="1200" dirty="0" smtClean="0"/>
                        <a:t>9. Are the medical practice assets properly pledged as</a:t>
                      </a:r>
                      <a:r>
                        <a:rPr lang="en-US" sz="1200" baseline="0" dirty="0" smtClean="0"/>
                        <a:t> collateral for the loan by filing of UCC-1 financing statements?</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r h="640034">
                <a:tc>
                  <a:txBody>
                    <a:bodyPr/>
                    <a:lstStyle/>
                    <a:p>
                      <a:pPr algn="l"/>
                      <a:r>
                        <a:rPr lang="en-US" sz="1200" dirty="0" smtClean="0"/>
                        <a:t>10. Will the practice acquire expensive</a:t>
                      </a:r>
                      <a:r>
                        <a:rPr lang="en-US" sz="1200" baseline="0" dirty="0" smtClean="0"/>
                        <a:t> equipment or other assets that can be held by an entity for the family to not be owned by the practice, or that can be leased in the same manner?</a:t>
                      </a: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c>
                  <a:txBody>
                    <a:bodyPr/>
                    <a:lstStyle/>
                    <a:p>
                      <a:pPr algn="ctr"/>
                      <a:endParaRPr lang="en-US" sz="1200" dirty="0"/>
                    </a:p>
                  </a:txBody>
                  <a:tcPr marT="45711" marB="45711" anchor="b"/>
                </a:tc>
              </a:tr>
            </a:tbl>
          </a:graphicData>
        </a:graphic>
      </p:graphicFrame>
      <p:sp>
        <p:nvSpPr>
          <p:cNvPr id="8" name="Title 1"/>
          <p:cNvSpPr txBox="1">
            <a:spLocks/>
          </p:cNvSpPr>
          <p:nvPr/>
        </p:nvSpPr>
        <p:spPr bwMode="auto">
          <a:xfrm>
            <a:off x="0" y="304800"/>
            <a:ext cx="9144000" cy="792163"/>
          </a:xfrm>
          <a:prstGeom prst="rect">
            <a:avLst/>
          </a:prstGeom>
          <a:noFill/>
          <a:ln w="9525">
            <a:noFill/>
            <a:miter lim="800000"/>
            <a:headEnd/>
            <a:tailEnd/>
          </a:ln>
        </p:spPr>
        <p:txBody>
          <a:bodyPr lIns="101097" tIns="50549" rIns="101097" bIns="50549" anchor="ctr"/>
          <a:lstStyle/>
          <a:p>
            <a:pPr algn="ctr" defTabSz="1011238" eaLnBrk="0" hangingPunct="0">
              <a:defRPr/>
            </a:pPr>
            <a:r>
              <a:rPr lang="en-US" sz="2000" dirty="0">
                <a:solidFill>
                  <a:schemeClr val="accent3">
                    <a:shade val="75000"/>
                  </a:schemeClr>
                </a:solidFill>
                <a:latin typeface="+mj-lt"/>
                <a:ea typeface="+mj-ea"/>
                <a:cs typeface="+mj-cs"/>
              </a:rPr>
              <a:t>Follow Up Checklist for presentation entitled:</a:t>
            </a:r>
            <a:br>
              <a:rPr lang="en-US" sz="2000" dirty="0">
                <a:solidFill>
                  <a:schemeClr val="accent3">
                    <a:shade val="75000"/>
                  </a:schemeClr>
                </a:solidFill>
                <a:latin typeface="+mj-lt"/>
                <a:ea typeface="+mj-ea"/>
                <a:cs typeface="+mj-cs"/>
              </a:rPr>
            </a:br>
            <a:r>
              <a:rPr lang="en-US" sz="2000" dirty="0">
                <a:solidFill>
                  <a:schemeClr val="accent3">
                    <a:shade val="75000"/>
                  </a:schemeClr>
                </a:solidFill>
                <a:latin typeface="+mj-lt"/>
                <a:ea typeface="+mj-ea"/>
                <a:cs typeface="+mj-cs"/>
              </a:rPr>
              <a:t>Protecting Medical Practice Assets from Creditors – General Strategies and Common Mistakes.</a:t>
            </a:r>
            <a:br>
              <a:rPr lang="en-US" sz="2000" dirty="0">
                <a:solidFill>
                  <a:schemeClr val="accent3">
                    <a:shade val="75000"/>
                  </a:schemeClr>
                </a:solidFill>
                <a:latin typeface="+mj-lt"/>
                <a:ea typeface="+mj-ea"/>
                <a:cs typeface="+mj-cs"/>
              </a:rPr>
            </a:br>
            <a:r>
              <a:rPr lang="en-US" sz="1600" b="0" kern="0" dirty="0">
                <a:latin typeface="+mj-lt"/>
                <a:ea typeface="+mj-ea"/>
                <a:cs typeface="+mj-cs"/>
              </a:rPr>
              <a:t/>
            </a:r>
            <a:br>
              <a:rPr lang="en-US" sz="1600" b="0" kern="0" dirty="0">
                <a:latin typeface="+mj-lt"/>
                <a:ea typeface="+mj-ea"/>
                <a:cs typeface="+mj-cs"/>
              </a:rPr>
            </a:br>
            <a:endParaRPr lang="en-US" sz="1500" b="0" kern="0" dirty="0">
              <a:latin typeface="+mj-lt"/>
              <a:ea typeface="+mj-ea"/>
              <a:cs typeface="+mj-cs"/>
            </a:endParaRPr>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35</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
            <a:ext cx="9144000" cy="609600"/>
          </a:xfrm>
        </p:spPr>
        <p:txBody>
          <a:bodyPr>
            <a:normAutofit fontScale="90000"/>
          </a:bodyPr>
          <a:lstStyle/>
          <a:p>
            <a:r>
              <a:rPr lang="en-US" sz="1500" dirty="0" smtClean="0"/>
              <a:t/>
            </a:r>
            <a:br>
              <a:rPr lang="en-US" sz="1500" dirty="0" smtClean="0"/>
            </a:br>
            <a:r>
              <a:rPr lang="en-US" sz="1500" dirty="0" smtClean="0"/>
              <a:t/>
            </a:r>
            <a:br>
              <a:rPr lang="en-US" sz="1500" dirty="0" smtClean="0"/>
            </a:br>
            <a:r>
              <a:rPr lang="en-US" sz="1500" dirty="0" smtClean="0"/>
              <a:t/>
            </a:r>
            <a:br>
              <a:rPr lang="en-US" sz="1500" dirty="0" smtClean="0"/>
            </a:br>
            <a:r>
              <a:rPr lang="en-US" sz="1500" dirty="0" smtClean="0"/>
              <a:t/>
            </a:r>
            <a:br>
              <a:rPr lang="en-US" sz="1500" dirty="0" smtClean="0"/>
            </a:br>
            <a:r>
              <a:rPr lang="en-US" sz="1800" dirty="0" smtClean="0"/>
              <a:t>Follow Up Checklist for presentation entitled:</a:t>
            </a:r>
            <a:br>
              <a:rPr lang="en-US" sz="1800" dirty="0" smtClean="0"/>
            </a:br>
            <a:r>
              <a:rPr lang="en-US" sz="1800" dirty="0" smtClean="0"/>
              <a:t>Protecting Medical Practice Assets from Creditors – General Strategies and Common Mistakes.</a:t>
            </a:r>
            <a:endParaRPr lang="en-US" sz="2200" dirty="0" smtClean="0"/>
          </a:p>
        </p:txBody>
      </p:sp>
      <p:graphicFrame>
        <p:nvGraphicFramePr>
          <p:cNvPr id="11" name="Content Placeholder 8"/>
          <p:cNvGraphicFramePr>
            <a:graphicFrameLocks/>
          </p:cNvGraphicFramePr>
          <p:nvPr/>
        </p:nvGraphicFramePr>
        <p:xfrm>
          <a:off x="152400" y="685800"/>
          <a:ext cx="8839200" cy="5722090"/>
        </p:xfrm>
        <a:graphic>
          <a:graphicData uri="http://schemas.openxmlformats.org/drawingml/2006/table">
            <a:tbl>
              <a:tblPr firstRow="1" bandRow="1">
                <a:tableStyleId>{616DA210-FB5B-4158-B5E0-FEB733F419BA}</a:tableStyleId>
              </a:tblPr>
              <a:tblGrid>
                <a:gridCol w="5221185"/>
                <a:gridCol w="762000"/>
                <a:gridCol w="990600"/>
                <a:gridCol w="838200"/>
                <a:gridCol w="1027215"/>
              </a:tblGrid>
              <a:tr h="461534">
                <a:tc>
                  <a:txBody>
                    <a:bodyPr/>
                    <a:lstStyle/>
                    <a:p>
                      <a:pPr algn="ctr"/>
                      <a:r>
                        <a:rPr lang="en-US" sz="1200" dirty="0" smtClean="0"/>
                        <a:t>ITEM</a:t>
                      </a:r>
                      <a:endParaRPr lang="en-US" sz="1200" dirty="0"/>
                    </a:p>
                  </a:txBody>
                  <a:tcPr marT="45718" marB="45718" anchor="b"/>
                </a:tc>
                <a:tc>
                  <a:txBody>
                    <a:bodyPr/>
                    <a:lstStyle/>
                    <a:p>
                      <a:pPr algn="ctr"/>
                      <a:r>
                        <a:rPr lang="en-US" sz="1200" dirty="0" smtClean="0"/>
                        <a:t>DONE</a:t>
                      </a:r>
                      <a:endParaRPr lang="en-US" sz="1200" dirty="0"/>
                    </a:p>
                  </a:txBody>
                  <a:tcPr marT="45718" marB="45718" anchor="b"/>
                </a:tc>
                <a:tc>
                  <a:txBody>
                    <a:bodyPr/>
                    <a:lstStyle/>
                    <a:p>
                      <a:pPr algn="ctr"/>
                      <a:r>
                        <a:rPr lang="en-US" sz="1200" dirty="0" smtClean="0"/>
                        <a:t>NEEDS TO BE DONE</a:t>
                      </a:r>
                      <a:endParaRPr lang="en-US" sz="1200" dirty="0"/>
                    </a:p>
                  </a:txBody>
                  <a:tcPr marT="45718" marB="45718" anchor="b"/>
                </a:tc>
                <a:tc>
                  <a:txBody>
                    <a:bodyPr/>
                    <a:lstStyle/>
                    <a:p>
                      <a:pPr algn="ctr"/>
                      <a:r>
                        <a:rPr lang="en-US" sz="1200" dirty="0" smtClean="0"/>
                        <a:t>NOT SURE</a:t>
                      </a:r>
                      <a:endParaRPr lang="en-US" sz="1200" dirty="0"/>
                    </a:p>
                  </a:txBody>
                  <a:tcPr marT="45718" marB="45718" anchor="b"/>
                </a:tc>
                <a:tc>
                  <a:txBody>
                    <a:bodyPr/>
                    <a:lstStyle/>
                    <a:p>
                      <a:pPr algn="ctr"/>
                      <a:r>
                        <a:rPr lang="en-US" sz="1200" dirty="0" smtClean="0"/>
                        <a:t>DELEGATE TO</a:t>
                      </a:r>
                      <a:endParaRPr lang="en-US" sz="1200" dirty="0"/>
                    </a:p>
                  </a:txBody>
                  <a:tcPr marT="45718" marB="45718" anchor="b"/>
                </a:tc>
              </a:tr>
              <a:tr h="830764">
                <a:tc>
                  <a:txBody>
                    <a:bodyPr/>
                    <a:lstStyle/>
                    <a:p>
                      <a:pPr algn="l"/>
                      <a:r>
                        <a:rPr lang="en-US" sz="1200" dirty="0" smtClean="0"/>
                        <a:t>11.</a:t>
                      </a:r>
                      <a:r>
                        <a:rPr lang="en-US" sz="1200" baseline="0" dirty="0" smtClean="0"/>
                        <a:t> Are there any loans on buildings, to family members or otherwise, that can be collateralized by medical practice assets, by proper documentation that will normally include a guaranty by the practice entity and a UCC-1 financing statement/security agreement being executed?</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830764">
                <a:tc>
                  <a:txBody>
                    <a:bodyPr/>
                    <a:lstStyle/>
                    <a:p>
                      <a:pPr algn="l"/>
                      <a:r>
                        <a:rPr lang="en-US" sz="1200" dirty="0" smtClean="0"/>
                        <a:t>12. Are</a:t>
                      </a:r>
                      <a:r>
                        <a:rPr lang="en-US" sz="1200" baseline="0" dirty="0" smtClean="0"/>
                        <a:t> there employment agreements in place which clearly delineate wages, and are wages being paid and appropriately thereafter saved in creditor protected ways?  Are dividends being spent first and wages being saved?</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646149">
                <a:tc>
                  <a:txBody>
                    <a:bodyPr/>
                    <a:lstStyle/>
                    <a:p>
                      <a:pPr algn="l"/>
                      <a:r>
                        <a:rPr lang="en-US" sz="1200" dirty="0" smtClean="0"/>
                        <a:t>13. Are there separate</a:t>
                      </a:r>
                      <a:r>
                        <a:rPr lang="en-US" sz="1200" baseline="0" dirty="0" smtClean="0"/>
                        <a:t> medical practice endeavors that should be separated into separate corporations, such as a specialty practice, a weight loss center, and/or a sleep center?</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461534">
                <a:tc>
                  <a:txBody>
                    <a:bodyPr/>
                    <a:lstStyle/>
                    <a:p>
                      <a:pPr algn="l"/>
                      <a:r>
                        <a:rPr lang="en-US" sz="1200" dirty="0" smtClean="0"/>
                        <a:t>14. Assure proper ownership configuration to also comply with Florida anti-referral laws.</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646149">
                <a:tc>
                  <a:txBody>
                    <a:bodyPr/>
                    <a:lstStyle/>
                    <a:p>
                      <a:pPr algn="l"/>
                      <a:r>
                        <a:rPr lang="en-US" sz="1200" dirty="0" smtClean="0"/>
                        <a:t>15. Do the doctors have non-competition covenants</a:t>
                      </a:r>
                      <a:r>
                        <a:rPr lang="en-US" sz="1200" baseline="0" dirty="0" smtClean="0"/>
                        <a:t> and/or have they given the medical practice patient file rights that might conceivably be enforceable by a creditor?</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646149">
                <a:tc>
                  <a:txBody>
                    <a:bodyPr/>
                    <a:lstStyle/>
                    <a:p>
                      <a:pPr algn="l"/>
                      <a:r>
                        <a:rPr lang="en-US" sz="1200" dirty="0" smtClean="0"/>
                        <a:t>16. If a shareholder/physician</a:t>
                      </a:r>
                      <a:r>
                        <a:rPr lang="en-US" sz="1200" baseline="0" dirty="0" smtClean="0"/>
                        <a:t> may have personal creditor problems, is the transferability of entity ownership properly limited, and perhaps pledged as collateral to a “friendly lender?”</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646149">
                <a:tc>
                  <a:txBody>
                    <a:bodyPr/>
                    <a:lstStyle/>
                    <a:p>
                      <a:pPr algn="l"/>
                      <a:r>
                        <a:rPr lang="en-US" sz="1200" dirty="0" smtClean="0"/>
                        <a:t>17. Are there Letters of Protection or other significant receivables that should perhaps be factored</a:t>
                      </a:r>
                      <a:r>
                        <a:rPr lang="en-US" sz="1200" baseline="0" dirty="0" smtClean="0"/>
                        <a:t> or otherwise handled in order to be less exposed to potential creditors?</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r h="374356">
                <a:tc>
                  <a:txBody>
                    <a:bodyPr/>
                    <a:lstStyle/>
                    <a:p>
                      <a:pPr algn="l"/>
                      <a:r>
                        <a:rPr lang="en-US" sz="1200" dirty="0" smtClean="0"/>
                        <a:t>18. Review materials with advisors for further possible items of follow up?</a:t>
                      </a: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c>
                  <a:txBody>
                    <a:bodyPr/>
                    <a:lstStyle/>
                    <a:p>
                      <a:pPr algn="ctr"/>
                      <a:endParaRPr lang="en-US" sz="1200" dirty="0"/>
                    </a:p>
                  </a:txBody>
                  <a:tcPr marT="45718" marB="45718" anchor="b"/>
                </a:tc>
              </a:tr>
            </a:tbl>
          </a:graphicData>
        </a:graphic>
      </p:graphicFrame>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36</a:t>
            </a:fld>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4187952"/>
          </a:xfrm>
        </p:spPr>
        <p:txBody>
          <a:bodyPr>
            <a:noAutofit/>
          </a:bodyPr>
          <a:lstStyle/>
          <a:p>
            <a:pPr marL="115888" indent="0" algn="just">
              <a:buNone/>
            </a:pPr>
            <a:r>
              <a:rPr lang="en-US" sz="2000" dirty="0" smtClean="0"/>
              <a:t>Confirm clients’ asset, entity, life insurance, liability insurance, and family circumstances.</a:t>
            </a:r>
          </a:p>
          <a:p>
            <a:pPr marL="115888" indent="0" algn="just"/>
            <a:endParaRPr lang="en-US" sz="2000" dirty="0" smtClean="0"/>
          </a:p>
          <a:p>
            <a:pPr marL="115888" indent="0" algn="just">
              <a:buNone/>
            </a:pPr>
            <a:r>
              <a:rPr lang="en-US" sz="2000" dirty="0" smtClean="0"/>
              <a:t>Prepare projections using appropriate spreadsheet or computer programs so that clients understand that their assets may well exceed available exemptions based upon historical growth and the CPI probably being less than inflation.  You can read more on this topic by viewing our Thursday Report from January 24, 2013.</a:t>
            </a:r>
          </a:p>
          <a:p>
            <a:pPr marL="115888" indent="0" algn="just">
              <a:buNone/>
            </a:pPr>
            <a:endParaRPr lang="en-US" sz="2000" dirty="0" smtClean="0"/>
          </a:p>
          <a:p>
            <a:pPr marL="115888" indent="0" algn="just">
              <a:buNone/>
            </a:pPr>
            <a:r>
              <a:rPr lang="en-US" sz="2000" dirty="0" smtClean="0"/>
              <a:t>Will portability be enough to avoid estate tax for successful but not yet wealthy clients?</a:t>
            </a:r>
            <a:endParaRPr lang="en-US" sz="2000" dirty="0"/>
          </a:p>
        </p:txBody>
      </p:sp>
      <p:sp>
        <p:nvSpPr>
          <p:cNvPr id="7" name="Title 1"/>
          <p:cNvSpPr txBox="1">
            <a:spLocks/>
          </p:cNvSpPr>
          <p:nvPr/>
        </p:nvSpPr>
        <p:spPr>
          <a:xfrm>
            <a:off x="0" y="0"/>
            <a:ext cx="9144000" cy="381000"/>
          </a:xfrm>
          <a:prstGeom prst="rect">
            <a:avLst/>
          </a:prstGeom>
        </p:spPr>
        <p:txBody>
          <a:bodyPr vert="horz"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smtClean="0">
                <a:ln>
                  <a:noFill/>
                </a:ln>
                <a:solidFill>
                  <a:schemeClr val="accent3">
                    <a:shade val="75000"/>
                  </a:schemeClr>
                </a:solidFill>
                <a:effectLst/>
                <a:uLnTx/>
                <a:uFillTx/>
                <a:latin typeface="+mj-lt"/>
                <a:ea typeface="+mj-ea"/>
                <a:cs typeface="+mj-cs"/>
              </a:rPr>
              <a:t>Action Checklist for 2013 Estate and Entity/Asset Structuring Update</a:t>
            </a:r>
            <a:endParaRPr kumimoji="0" lang="en-US" sz="20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37</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hart.1c..JPG"/>
          <p:cNvPicPr>
            <a:picLocks noChangeAspect="1"/>
          </p:cNvPicPr>
          <p:nvPr/>
        </p:nvPicPr>
        <p:blipFill>
          <a:blip r:embed="rId2" cstate="print"/>
          <a:stretch>
            <a:fillRect/>
          </a:stretch>
        </p:blipFill>
        <p:spPr>
          <a:xfrm>
            <a:off x="0" y="609600"/>
            <a:ext cx="9144000" cy="6248400"/>
          </a:xfrm>
          <a:prstGeom prst="rect">
            <a:avLst/>
          </a:prstGeom>
        </p:spPr>
      </p:pic>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38</a:t>
            </a:fld>
            <a:endParaRPr lang="en-US"/>
          </a:p>
        </p:txBody>
      </p:sp>
      <p:sp>
        <p:nvSpPr>
          <p:cNvPr id="6" name="Title 1"/>
          <p:cNvSpPr txBox="1">
            <a:spLocks/>
          </p:cNvSpPr>
          <p:nvPr/>
        </p:nvSpPr>
        <p:spPr>
          <a:xfrm>
            <a:off x="0" y="0"/>
            <a:ext cx="9144000" cy="762000"/>
          </a:xfrm>
          <a:prstGeom prst="rect">
            <a:avLst/>
          </a:prstGeom>
        </p:spPr>
        <p:txBody>
          <a:bodyPr>
            <a:normAutofit fontScale="97500"/>
          </a:bodyPr>
          <a:lstStyle/>
          <a:p>
            <a:pPr marL="0" marR="0" lvl="0" indent="0" algn="ctr" defTabSz="914400" fontAlgn="auto">
              <a:lnSpc>
                <a:spcPct val="100000"/>
              </a:lnSpc>
              <a:spcBef>
                <a:spcPct val="0"/>
              </a:spcBef>
              <a:spcAft>
                <a:spcPts val="0"/>
              </a:spcAft>
              <a:buClrTx/>
              <a:buSzTx/>
              <a:tabLst/>
              <a:defRPr/>
            </a:pPr>
            <a:r>
              <a:rPr lang="en-US" b="1" dirty="0" err="1">
                <a:solidFill>
                  <a:schemeClr val="accent3">
                    <a:shade val="75000"/>
                  </a:schemeClr>
                </a:solidFill>
                <a:latin typeface="+mj-lt"/>
                <a:ea typeface="+mj-ea"/>
                <a:cs typeface="+mj-cs"/>
              </a:rPr>
              <a:t>EstateView</a:t>
            </a:r>
            <a:r>
              <a:rPr lang="en-US" b="1" dirty="0">
                <a:solidFill>
                  <a:schemeClr val="accent3">
                    <a:shade val="75000"/>
                  </a:schemeClr>
                </a:solidFill>
                <a:latin typeface="+mj-lt"/>
                <a:ea typeface="+mj-ea"/>
                <a:cs typeface="+mj-cs"/>
              </a:rPr>
              <a:t> Planning Software</a:t>
            </a:r>
          </a:p>
          <a:p>
            <a:pPr marL="0" marR="0" lvl="0" indent="0" algn="ctr" defTabSz="914400" fontAlgn="auto">
              <a:lnSpc>
                <a:spcPct val="100000"/>
              </a:lnSpc>
              <a:spcBef>
                <a:spcPct val="0"/>
              </a:spcBef>
              <a:spcAft>
                <a:spcPts val="0"/>
              </a:spcAft>
              <a:buClrTx/>
              <a:buSzTx/>
              <a:tabLst/>
              <a:defRPr/>
            </a:pPr>
            <a:r>
              <a:rPr lang="en-US" b="1" dirty="0">
                <a:solidFill>
                  <a:schemeClr val="accent3">
                    <a:shade val="75000"/>
                  </a:schemeClr>
                </a:solidFill>
                <a:latin typeface="+mj-lt"/>
                <a:ea typeface="+mj-ea"/>
                <a:cs typeface="+mj-cs"/>
              </a:rPr>
              <a:t>Copyright © 2013 Gassman Law Associates, P.A.</a:t>
            </a:r>
          </a:p>
        </p:txBody>
      </p:sp>
      <p:sp>
        <p:nvSpPr>
          <p:cNvPr id="10" name="Rectangle 9"/>
          <p:cNvSpPr/>
          <p:nvPr/>
        </p:nvSpPr>
        <p:spPr>
          <a:xfrm>
            <a:off x="8339769" y="3581400"/>
            <a:ext cx="651831"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3000" y="4953000"/>
            <a:ext cx="609600"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38</a:t>
            </a:fld>
            <a:endParaRPr lang="en-US" dirty="0"/>
          </a:p>
        </p:txBody>
      </p:sp>
      <p:sp>
        <p:nvSpPr>
          <p:cNvPr id="12" name="TextBox 11"/>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13" name="Oval 12"/>
          <p:cNvSpPr/>
          <p:nvPr/>
        </p:nvSpPr>
        <p:spPr>
          <a:xfrm>
            <a:off x="2286000" y="1371600"/>
            <a:ext cx="838200" cy="304800"/>
          </a:xfrm>
          <a:prstGeom prst="ellipse">
            <a:avLst/>
          </a:prstGeom>
          <a:noFill/>
          <a:ln w="190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7315200" y="4800600"/>
            <a:ext cx="838200" cy="304800"/>
          </a:xfrm>
          <a:prstGeom prst="ellipse">
            <a:avLst/>
          </a:prstGeom>
          <a:noFill/>
          <a:ln w="190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hart 2c.JPG"/>
          <p:cNvPicPr>
            <a:picLocks noChangeAspect="1"/>
          </p:cNvPicPr>
          <p:nvPr/>
        </p:nvPicPr>
        <p:blipFill>
          <a:blip r:embed="rId2" cstate="print"/>
          <a:stretch>
            <a:fillRect/>
          </a:stretch>
        </p:blipFill>
        <p:spPr>
          <a:xfrm>
            <a:off x="0" y="685800"/>
            <a:ext cx="9144000" cy="6172200"/>
          </a:xfrm>
          <a:prstGeom prst="rect">
            <a:avLst/>
          </a:prstGeom>
        </p:spPr>
      </p:pic>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39</a:t>
            </a:fld>
            <a:endParaRPr lang="en-US"/>
          </a:p>
        </p:txBody>
      </p:sp>
      <p:sp>
        <p:nvSpPr>
          <p:cNvPr id="5" name="Title 1"/>
          <p:cNvSpPr txBox="1">
            <a:spLocks/>
          </p:cNvSpPr>
          <p:nvPr/>
        </p:nvSpPr>
        <p:spPr>
          <a:xfrm>
            <a:off x="0" y="0"/>
            <a:ext cx="9144000" cy="1051560"/>
          </a:xfrm>
          <a:prstGeom prst="rect">
            <a:avLst/>
          </a:prstGeom>
        </p:spPr>
        <p:txBody>
          <a:bodyPr>
            <a:normAutofit fontScale="97500"/>
          </a:bodyPr>
          <a:lstStyle/>
          <a:p>
            <a:pPr algn="ctr">
              <a:lnSpc>
                <a:spcPct val="120000"/>
              </a:lnSpc>
              <a:spcBef>
                <a:spcPct val="0"/>
              </a:spcBef>
              <a:buFontTx/>
              <a:buNone/>
              <a:defRPr/>
            </a:pPr>
            <a:r>
              <a:rPr lang="en-US" b="1" dirty="0" err="1">
                <a:solidFill>
                  <a:schemeClr val="accent3">
                    <a:shade val="75000"/>
                  </a:schemeClr>
                </a:solidFill>
                <a:latin typeface="+mj-lt"/>
                <a:ea typeface="+mj-ea"/>
                <a:cs typeface="+mj-cs"/>
              </a:rPr>
              <a:t>EstateView</a:t>
            </a:r>
            <a:r>
              <a:rPr lang="en-US" b="1" dirty="0">
                <a:solidFill>
                  <a:schemeClr val="accent3">
                    <a:shade val="75000"/>
                  </a:schemeClr>
                </a:solidFill>
                <a:latin typeface="+mj-lt"/>
                <a:ea typeface="+mj-ea"/>
                <a:cs typeface="+mj-cs"/>
              </a:rPr>
              <a:t> Planning Software</a:t>
            </a:r>
          </a:p>
          <a:p>
            <a:pPr algn="ctr">
              <a:lnSpc>
                <a:spcPct val="120000"/>
              </a:lnSpc>
              <a:spcBef>
                <a:spcPct val="0"/>
              </a:spcBef>
              <a:buFontTx/>
              <a:buNone/>
              <a:defRPr/>
            </a:pPr>
            <a:r>
              <a:rPr lang="en-US" b="1" dirty="0">
                <a:solidFill>
                  <a:schemeClr val="accent3">
                    <a:shade val="75000"/>
                  </a:schemeClr>
                </a:solidFill>
                <a:latin typeface="+mj-lt"/>
                <a:ea typeface="+mj-ea"/>
                <a:cs typeface="+mj-cs"/>
              </a:rPr>
              <a:t>Copyright © 2013 Gassman Law Associates, P.A.</a:t>
            </a:r>
          </a:p>
        </p:txBody>
      </p:sp>
      <p:sp>
        <p:nvSpPr>
          <p:cNvPr id="7" name="Rectangle 6"/>
          <p:cNvSpPr/>
          <p:nvPr/>
        </p:nvSpPr>
        <p:spPr>
          <a:xfrm>
            <a:off x="8534400" y="3505200"/>
            <a:ext cx="457200"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86800" y="4724400"/>
            <a:ext cx="457200" cy="17526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39</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11" name="Oval 10"/>
          <p:cNvSpPr/>
          <p:nvPr/>
        </p:nvSpPr>
        <p:spPr>
          <a:xfrm>
            <a:off x="7315200" y="4800600"/>
            <a:ext cx="838200" cy="304800"/>
          </a:xfrm>
          <a:prstGeom prst="ellipse">
            <a:avLst/>
          </a:prstGeom>
          <a:noFill/>
          <a:ln w="190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2209800" y="1371600"/>
            <a:ext cx="838200" cy="304800"/>
          </a:xfrm>
          <a:prstGeom prst="ellipse">
            <a:avLst/>
          </a:prstGeom>
          <a:noFill/>
          <a:ln w="190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pPr algn="ctr"/>
            <a:r>
              <a:rPr lang="en-US" sz="1600" dirty="0" smtClean="0"/>
              <a:t>HADDON HALL PUBLISHING PRESENTS THE FOLLOWING BOOKS FOR PHYSICIANS</a:t>
            </a:r>
            <a:r>
              <a:rPr lang="en-US" dirty="0" smtClean="0"/>
              <a:t>:</a:t>
            </a:r>
            <a:endParaRPr lang="en-US" dirty="0"/>
          </a:p>
        </p:txBody>
      </p:sp>
      <p:sp>
        <p:nvSpPr>
          <p:cNvPr id="4" name="TextBox 3"/>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a:t>
            </a:fld>
            <a:endParaRPr lang="en-US" dirty="0"/>
          </a:p>
        </p:txBody>
      </p:sp>
      <p:sp>
        <p:nvSpPr>
          <p:cNvPr id="5" name="TextBox 4"/>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grpSp>
        <p:nvGrpSpPr>
          <p:cNvPr id="3" name="Group 15"/>
          <p:cNvGrpSpPr/>
          <p:nvPr/>
        </p:nvGrpSpPr>
        <p:grpSpPr>
          <a:xfrm>
            <a:off x="4648200" y="533400"/>
            <a:ext cx="4114800" cy="5181600"/>
            <a:chOff x="2438400" y="457200"/>
            <a:chExt cx="2133600" cy="2691502"/>
          </a:xfrm>
        </p:grpSpPr>
        <p:pic>
          <p:nvPicPr>
            <p:cNvPr id="7171" name="Picture 3"/>
            <p:cNvPicPr>
              <a:picLocks noChangeAspect="1" noChangeArrowheads="1"/>
            </p:cNvPicPr>
            <p:nvPr/>
          </p:nvPicPr>
          <p:blipFill>
            <a:blip r:embed="rId2" cstate="print"/>
            <a:srcRect/>
            <a:stretch>
              <a:fillRect/>
            </a:stretch>
          </p:blipFill>
          <p:spPr bwMode="auto">
            <a:xfrm>
              <a:off x="2438400" y="457200"/>
              <a:ext cx="2133600" cy="2691502"/>
            </a:xfrm>
            <a:prstGeom prst="rect">
              <a:avLst/>
            </a:prstGeom>
            <a:noFill/>
            <a:ln w="9525">
              <a:noFill/>
              <a:miter lim="800000"/>
              <a:headEnd/>
              <a:tailEnd/>
            </a:ln>
          </p:spPr>
        </p:pic>
        <p:sp>
          <p:nvSpPr>
            <p:cNvPr id="12" name="Rectangle 11"/>
            <p:cNvSpPr/>
            <p:nvPr/>
          </p:nvSpPr>
          <p:spPr>
            <a:xfrm>
              <a:off x="2438400" y="457200"/>
              <a:ext cx="2133600" cy="2667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4"/>
          <p:cNvGrpSpPr/>
          <p:nvPr/>
        </p:nvGrpSpPr>
        <p:grpSpPr>
          <a:xfrm>
            <a:off x="304800" y="533400"/>
            <a:ext cx="4114800" cy="5181600"/>
            <a:chOff x="228600" y="2590800"/>
            <a:chExt cx="2133600" cy="2669883"/>
          </a:xfrm>
        </p:grpSpPr>
        <p:pic>
          <p:nvPicPr>
            <p:cNvPr id="6" name="Picture 5" descr="Front Cover Only.1.JPG"/>
            <p:cNvPicPr>
              <a:picLocks noChangeAspect="1"/>
            </p:cNvPicPr>
            <p:nvPr/>
          </p:nvPicPr>
          <p:blipFill>
            <a:blip r:embed="rId3" cstate="print"/>
            <a:stretch>
              <a:fillRect/>
            </a:stretch>
          </p:blipFill>
          <p:spPr>
            <a:xfrm>
              <a:off x="228600" y="2590800"/>
              <a:ext cx="2133600" cy="2669883"/>
            </a:xfrm>
            <a:prstGeom prst="rect">
              <a:avLst/>
            </a:prstGeom>
          </p:spPr>
        </p:pic>
        <p:sp>
          <p:nvSpPr>
            <p:cNvPr id="13" name="Rectangle 12"/>
            <p:cNvSpPr/>
            <p:nvPr/>
          </p:nvSpPr>
          <p:spPr>
            <a:xfrm>
              <a:off x="228600" y="2590800"/>
              <a:ext cx="2133600" cy="2667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04800" y="5791200"/>
            <a:ext cx="8534400" cy="646331"/>
          </a:xfrm>
          <a:prstGeom prst="rect">
            <a:avLst/>
          </a:prstGeom>
          <a:noFill/>
        </p:spPr>
        <p:txBody>
          <a:bodyPr wrap="square" rtlCol="0">
            <a:spAutoFit/>
          </a:bodyPr>
          <a:lstStyle/>
          <a:p>
            <a:pPr algn="ctr"/>
            <a:r>
              <a:rPr lang="en-US" dirty="0" smtClean="0"/>
              <a:t>To order either of the above books for a special rate of $1.99 for electronic and $9.99 printed, please email janine@gassmanpa.com</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0" y="1905000"/>
            <a:ext cx="9144000" cy="2016125"/>
          </a:xfrm>
          <a:prstGeom prst="rect">
            <a:avLst/>
          </a:prstGeom>
          <a:noFill/>
          <a:ln w="9525">
            <a:noFill/>
            <a:miter lim="800000"/>
            <a:headEnd/>
            <a:tailEnd/>
          </a:ln>
        </p:spPr>
        <p:txBody>
          <a:bodyPr>
            <a:spAutoFit/>
          </a:bodyPr>
          <a:lstStyle/>
          <a:p>
            <a:pPr algn="ctr"/>
            <a:r>
              <a:rPr lang="en-US" sz="2500" dirty="0">
                <a:latin typeface="Calibri" pitchFamily="34" charset="0"/>
              </a:rPr>
              <a:t>Bob Burke’s Rule:</a:t>
            </a:r>
          </a:p>
          <a:p>
            <a:pPr algn="ctr"/>
            <a:r>
              <a:rPr lang="en-US" sz="2500" dirty="0">
                <a:latin typeface="Calibri" pitchFamily="34" charset="0"/>
              </a:rPr>
              <a:t>  For every complex situation there is a </a:t>
            </a:r>
          </a:p>
          <a:p>
            <a:pPr algn="ctr"/>
            <a:r>
              <a:rPr lang="en-US" sz="2500" dirty="0">
                <a:latin typeface="Calibri" pitchFamily="34" charset="0"/>
              </a:rPr>
              <a:t>simple answer…and it is the wrong answer.  </a:t>
            </a:r>
          </a:p>
          <a:p>
            <a:pPr algn="ctr"/>
            <a:r>
              <a:rPr lang="en-US" sz="2500" dirty="0">
                <a:latin typeface="Calibri" pitchFamily="34" charset="0"/>
              </a:rPr>
              <a:t>Complex problems almost always </a:t>
            </a:r>
          </a:p>
          <a:p>
            <a:pPr algn="ctr"/>
            <a:r>
              <a:rPr lang="en-US" sz="2500" dirty="0">
                <a:latin typeface="Calibri" pitchFamily="34" charset="0"/>
              </a:rPr>
              <a:t>call for complex solutions.</a:t>
            </a: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40</a:t>
            </a:fld>
            <a:endParaRPr lang="en-US" dirty="0"/>
          </a:p>
        </p:txBody>
      </p:sp>
      <p:sp>
        <p:nvSpPr>
          <p:cNvPr id="7" name="TextBox 6"/>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extLst/>
        </p:spPr>
        <p:txBody>
          <a:bodyPr>
            <a:noAutofit/>
          </a:bodyPr>
          <a:lstStyle/>
          <a:p>
            <a:pPr eaLnBrk="1" fontAlgn="auto" hangingPunct="1">
              <a:spcAft>
                <a:spcPts val="0"/>
              </a:spcAft>
              <a:defRPr/>
            </a:pPr>
            <a:r>
              <a:rPr lang="en-US" sz="1800" b="1" dirty="0" smtClean="0"/>
              <a:t>Credit Shelter Trusts vs. Relying on Exemption Portability</a:t>
            </a:r>
            <a:endParaRPr lang="en-US" sz="1800" b="1" dirty="0"/>
          </a:p>
        </p:txBody>
      </p:sp>
      <p:sp>
        <p:nvSpPr>
          <p:cNvPr id="31747" name="TextBox 7"/>
          <p:cNvSpPr txBox="1">
            <a:spLocks noChangeArrowheads="1"/>
          </p:cNvSpPr>
          <p:nvPr/>
        </p:nvSpPr>
        <p:spPr bwMode="auto">
          <a:xfrm>
            <a:off x="228600" y="533400"/>
            <a:ext cx="8610600" cy="461962"/>
          </a:xfrm>
          <a:prstGeom prst="rect">
            <a:avLst/>
          </a:prstGeom>
          <a:noFill/>
          <a:ln w="9525">
            <a:noFill/>
            <a:miter lim="800000"/>
            <a:headEnd/>
            <a:tailEnd/>
          </a:ln>
        </p:spPr>
        <p:txBody>
          <a:bodyPr wrap="square">
            <a:spAutoFit/>
          </a:bodyPr>
          <a:lstStyle/>
          <a:p>
            <a:r>
              <a:rPr lang="en-US" sz="1200" dirty="0">
                <a:latin typeface="Calibri" pitchFamily="34" charset="0"/>
              </a:rPr>
              <a:t>A married couple might provide for all assets to go to the surviving spouse, </a:t>
            </a:r>
            <a:endParaRPr lang="en-US" sz="1200" dirty="0" smtClean="0">
              <a:latin typeface="Calibri" pitchFamily="34" charset="0"/>
            </a:endParaRPr>
          </a:p>
          <a:p>
            <a:r>
              <a:rPr lang="en-US" sz="1200" dirty="0" smtClean="0">
                <a:latin typeface="Calibri" pitchFamily="34" charset="0"/>
              </a:rPr>
              <a:t>or </a:t>
            </a:r>
            <a:r>
              <a:rPr lang="en-US" sz="1200" dirty="0">
                <a:latin typeface="Calibri" pitchFamily="34" charset="0"/>
              </a:rPr>
              <a:t>to “lock up” up to </a:t>
            </a:r>
            <a:r>
              <a:rPr lang="en-US" sz="1200" dirty="0" smtClean="0">
                <a:latin typeface="Calibri" pitchFamily="34" charset="0"/>
              </a:rPr>
              <a:t>$5,250,000 </a:t>
            </a:r>
            <a:r>
              <a:rPr lang="en-US" sz="1200" dirty="0">
                <a:latin typeface="Calibri" pitchFamily="34" charset="0"/>
              </a:rPr>
              <a:t>on the first death to facilitate a “credit shelter trust.”</a:t>
            </a:r>
          </a:p>
        </p:txBody>
      </p:sp>
      <p:sp>
        <p:nvSpPr>
          <p:cNvPr id="9" name="Oval 8"/>
          <p:cNvSpPr/>
          <p:nvPr/>
        </p:nvSpPr>
        <p:spPr>
          <a:xfrm>
            <a:off x="838200" y="1169988"/>
            <a:ext cx="2743200" cy="1219200"/>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CREDIT SHELTER TRUST</a:t>
            </a:r>
          </a:p>
        </p:txBody>
      </p:sp>
      <p:sp>
        <p:nvSpPr>
          <p:cNvPr id="10" name="Oval 9"/>
          <p:cNvSpPr/>
          <p:nvPr/>
        </p:nvSpPr>
        <p:spPr>
          <a:xfrm>
            <a:off x="5410200" y="1093788"/>
            <a:ext cx="2819400" cy="1295400"/>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SURVIVING SPOUSE INHERITS ALL ASSETS – USE PORTABILITY OF HIS OR HER </a:t>
            </a:r>
            <a:r>
              <a:rPr lang="en-US" sz="1100" b="1" dirty="0" smtClean="0">
                <a:solidFill>
                  <a:schemeClr val="tx1"/>
                </a:solidFill>
              </a:rPr>
              <a:t>$5,250,000 </a:t>
            </a:r>
            <a:r>
              <a:rPr lang="en-US" sz="1100" b="1" dirty="0">
                <a:solidFill>
                  <a:schemeClr val="tx1"/>
                </a:solidFill>
              </a:rPr>
              <a:t>EXEMPTION</a:t>
            </a:r>
          </a:p>
        </p:txBody>
      </p:sp>
      <p:graphicFrame>
        <p:nvGraphicFramePr>
          <p:cNvPr id="11" name="Table 10"/>
          <p:cNvGraphicFramePr>
            <a:graphicFrameLocks noGrp="1"/>
          </p:cNvGraphicFramePr>
          <p:nvPr/>
        </p:nvGraphicFramePr>
        <p:xfrm>
          <a:off x="381000" y="2667000"/>
          <a:ext cx="8382000" cy="3376613"/>
        </p:xfrm>
        <a:graphic>
          <a:graphicData uri="http://schemas.openxmlformats.org/drawingml/2006/table">
            <a:tbl>
              <a:tblPr firstRow="1" bandRow="1">
                <a:tableStyleId>{0505E3EF-67EA-436B-97B2-0124C06EBD24}</a:tableStyleId>
              </a:tblPr>
              <a:tblGrid>
                <a:gridCol w="4191000"/>
                <a:gridCol w="4191000"/>
              </a:tblGrid>
              <a:tr h="823094">
                <a:tc>
                  <a:txBody>
                    <a:bodyPr/>
                    <a:lstStyle/>
                    <a:p>
                      <a:r>
                        <a:rPr lang="en-US" sz="1200" dirty="0" smtClean="0"/>
                        <a:t>1. Uses the first dying spouse’s $5,250,000 Generation Skipping Tax exemption (the ability to benefit children without being taxed at their level) – this is lost if portability is used.</a:t>
                      </a:r>
                      <a:endParaRPr lang="en-US" sz="1200" b="0" dirty="0"/>
                    </a:p>
                  </a:txBody>
                  <a:tcPr marT="45719" marB="45719"/>
                </a:tc>
                <a:tc>
                  <a:txBody>
                    <a:bodyPr/>
                    <a:lstStyle/>
                    <a:p>
                      <a:r>
                        <a:rPr lang="en-US" sz="1200" dirty="0" smtClean="0"/>
                        <a:t>1. No preservation of first dying spouse’s GST exemption, although a</a:t>
                      </a:r>
                      <a:r>
                        <a:rPr lang="en-US" sz="1200" baseline="0" dirty="0" smtClean="0"/>
                        <a:t> “reverse QTIP” election may be able to be made in some situations to preserve some of the first dying spouse’s GST exemption.</a:t>
                      </a:r>
                      <a:endParaRPr lang="en-US" sz="1200" b="0" dirty="0"/>
                    </a:p>
                  </a:txBody>
                  <a:tcPr marT="45719" marB="45719"/>
                </a:tc>
              </a:tr>
              <a:tr h="457267">
                <a:tc>
                  <a:txBody>
                    <a:bodyPr/>
                    <a:lstStyle/>
                    <a:p>
                      <a:r>
                        <a:rPr lang="en-US" sz="1200" dirty="0" smtClean="0"/>
                        <a:t>2. Assets can increase in value, to</a:t>
                      </a:r>
                      <a:r>
                        <a:rPr lang="en-US" sz="1200" baseline="0" dirty="0" smtClean="0"/>
                        <a:t> hopefully outpace inflation</a:t>
                      </a:r>
                      <a:endParaRPr lang="en-US" sz="1200" b="0" dirty="0"/>
                    </a:p>
                  </a:txBody>
                  <a:tcPr marT="45719" marB="45719"/>
                </a:tc>
                <a:tc>
                  <a:txBody>
                    <a:bodyPr/>
                    <a:lstStyle/>
                    <a:p>
                      <a:r>
                        <a:rPr lang="en-US" sz="1200" dirty="0" smtClean="0"/>
                        <a:t>2. No CPI</a:t>
                      </a:r>
                      <a:r>
                        <a:rPr lang="en-US" sz="1200" baseline="0" dirty="0" smtClean="0"/>
                        <a:t> or other value increase after first dying spouse’s death.</a:t>
                      </a:r>
                      <a:endParaRPr lang="en-US" sz="1200" b="0" dirty="0"/>
                    </a:p>
                  </a:txBody>
                  <a:tcPr marT="45719" marB="45719"/>
                </a:tc>
              </a:tr>
              <a:tr h="457267">
                <a:tc>
                  <a:txBody>
                    <a:bodyPr/>
                    <a:lstStyle/>
                    <a:p>
                      <a:r>
                        <a:rPr lang="en-US" sz="1200" dirty="0" smtClean="0"/>
                        <a:t>3. </a:t>
                      </a:r>
                      <a:r>
                        <a:rPr lang="en-US" sz="1200" baseline="0" dirty="0" smtClean="0"/>
                        <a:t>Better investment opportunities can be channeled to shelter trust assets.</a:t>
                      </a:r>
                      <a:endParaRPr lang="en-US" sz="1200" b="0" dirty="0"/>
                    </a:p>
                  </a:txBody>
                  <a:tcPr marT="45719" marB="45719"/>
                </a:tc>
                <a:tc>
                  <a:txBody>
                    <a:bodyPr/>
                    <a:lstStyle/>
                    <a:p>
                      <a:r>
                        <a:rPr lang="en-US" sz="1200" dirty="0" smtClean="0"/>
                        <a:t>3.</a:t>
                      </a:r>
                      <a:r>
                        <a:rPr lang="en-US" sz="1200" baseline="0" dirty="0" smtClean="0"/>
                        <a:t> Combined assets will be used to pay personal expenses and to hold “wasting assets.”</a:t>
                      </a:r>
                      <a:endParaRPr lang="en-US" sz="1200" b="0" dirty="0"/>
                    </a:p>
                  </a:txBody>
                  <a:tcPr marT="45719" marB="45719"/>
                </a:tc>
              </a:tr>
              <a:tr h="457267">
                <a:tc>
                  <a:txBody>
                    <a:bodyPr/>
                    <a:lstStyle/>
                    <a:p>
                      <a:r>
                        <a:rPr lang="en-US" sz="1200" dirty="0" smtClean="0"/>
                        <a:t>4. Co-Trusteeship can require conservatism.</a:t>
                      </a:r>
                      <a:endParaRPr lang="en-US" sz="1200" b="0" dirty="0"/>
                    </a:p>
                  </a:txBody>
                  <a:tcPr marT="45719" marB="45719"/>
                </a:tc>
                <a:tc>
                  <a:txBody>
                    <a:bodyPr/>
                    <a:lstStyle/>
                    <a:p>
                      <a:r>
                        <a:rPr lang="en-US" sz="1200" dirty="0" smtClean="0"/>
                        <a:t>4. Surviving spouse</a:t>
                      </a:r>
                      <a:r>
                        <a:rPr lang="en-US" sz="1200" baseline="0" dirty="0" smtClean="0"/>
                        <a:t> may lose or give away the assets in remarriage or otherwise.</a:t>
                      </a:r>
                      <a:endParaRPr lang="en-US" sz="1200" b="0" dirty="0"/>
                    </a:p>
                  </a:txBody>
                  <a:tcPr marT="45719" marB="45719"/>
                </a:tc>
              </a:tr>
              <a:tr h="358624">
                <a:tc>
                  <a:txBody>
                    <a:bodyPr/>
                    <a:lstStyle/>
                    <a:p>
                      <a:r>
                        <a:rPr lang="en-US" sz="1200" dirty="0" smtClean="0"/>
                        <a:t>5. Can be protected from creditors of the surviving spouse.</a:t>
                      </a:r>
                      <a:endParaRPr lang="en-US" sz="1200" b="0" dirty="0"/>
                    </a:p>
                  </a:txBody>
                  <a:tcPr marT="45719" marB="45719"/>
                </a:tc>
                <a:tc>
                  <a:txBody>
                    <a:bodyPr/>
                    <a:lstStyle/>
                    <a:p>
                      <a:r>
                        <a:rPr lang="en-US" sz="1200" dirty="0" smtClean="0"/>
                        <a:t>5.</a:t>
                      </a:r>
                      <a:r>
                        <a:rPr lang="en-US" sz="1200" baseline="0" dirty="0" smtClean="0"/>
                        <a:t> Not creditor protected.</a:t>
                      </a:r>
                      <a:endParaRPr lang="en-US" sz="1200" b="0" dirty="0"/>
                    </a:p>
                  </a:txBody>
                  <a:tcPr marT="45719" marB="45719"/>
                </a:tc>
              </a:tr>
              <a:tr h="823094">
                <a:tc>
                  <a:txBody>
                    <a:bodyPr/>
                    <a:lstStyle/>
                    <a:p>
                      <a:r>
                        <a:rPr lang="en-US" sz="1200" dirty="0" smtClean="0"/>
                        <a:t>6. Can borrow money</a:t>
                      </a:r>
                      <a:r>
                        <a:rPr lang="en-US" sz="1200" baseline="0" dirty="0" smtClean="0"/>
                        <a:t> from surviving spouse at the applicable Federal Rate (presently 1.07% for a 9-year Note), and it runs a greater rate of return on its own investment.</a:t>
                      </a:r>
                      <a:endParaRPr lang="en-US" sz="1200" b="0" dirty="0"/>
                    </a:p>
                  </a:txBody>
                  <a:tcPr marT="45719" marB="45719"/>
                </a:tc>
                <a:tc>
                  <a:txBody>
                    <a:bodyPr/>
                    <a:lstStyle/>
                    <a:p>
                      <a:r>
                        <a:rPr lang="en-US" sz="1200" dirty="0" smtClean="0"/>
                        <a:t>6. No ability to leverage</a:t>
                      </a:r>
                      <a:r>
                        <a:rPr lang="en-US" sz="1200" baseline="0" dirty="0" smtClean="0"/>
                        <a:t> with debt or otherwise.</a:t>
                      </a:r>
                      <a:endParaRPr lang="en-US" sz="1200" b="0" dirty="0"/>
                    </a:p>
                  </a:txBody>
                  <a:tcPr marT="45719" marB="45719"/>
                </a:tc>
              </a:tr>
            </a:tbl>
          </a:graphicData>
        </a:graphic>
      </p:graphicFrame>
      <p:sp>
        <p:nvSpPr>
          <p:cNvPr id="13" name="TextBox 12"/>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41</a:t>
            </a:fld>
            <a:endParaRPr lang="en-US" dirty="0"/>
          </a:p>
        </p:txBody>
      </p:sp>
      <p:sp>
        <p:nvSpPr>
          <p:cNvPr id="14" name="TextBox 13"/>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95400"/>
            <a:ext cx="8686800" cy="5181600"/>
          </a:xfrm>
          <a:prstGeom prst="rect">
            <a:avLst/>
          </a:prstGeom>
          <a:noFill/>
        </p:spPr>
        <p:txBody>
          <a:bodyPr>
            <a:normAutofit fontScale="70000" lnSpcReduction="20000"/>
          </a:bodyPr>
          <a:lstStyle/>
          <a:p>
            <a:pPr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1.	Where property that will be eligible for depreciation or may be sold at ordinary rates will likely receive a large step up on the death of the surviving spouse.  For example, clients owning a $20,000,000 building subject to $15,000,000 of debt may be best served by assuring that the property will receive a stepped up basis on the surviving spouse’s death, particularly if their family assets are not expected to exceed $10,000,000 in total.</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A valuation freeze mechanism may nevertheless be used to help avoid estate tax risk.</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2.	Where the first dying spouse has significant IRA and pension accounts that constitute the majority of what would be used to fund a Credit Shelter Trust, will the family prefer to have the spousal rollover minimum distribution rules apply on an annually recalculated basis, with no distributions until the surviving spouse has passed age 70 ½?</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Planners should also take into account that qualified plan and IRA benefits payable to a credit shelter trust have a net after income tax value that is significantly less than the amounts held under the IRA or qualified plan.  Depending upon the life expectancy of the surviving spouse, contemplated payouts, and investment return expectations, portability may be a better alternative than qualified plan funding of a credit shelter trust.</a:t>
            </a:r>
          </a:p>
          <a:p>
            <a:pPr algn="just" fontAlgn="auto">
              <a:spcBef>
                <a:spcPts val="0"/>
              </a:spcBef>
              <a:spcAft>
                <a:spcPts val="0"/>
              </a:spcAft>
              <a:defRPr/>
            </a:pPr>
            <a:r>
              <a:rPr lang="en-US" dirty="0">
                <a:latin typeface="Times New Roman" pitchFamily="18" charset="0"/>
                <a:cs typeface="Times New Roman" pitchFamily="18" charset="0"/>
              </a:rPr>
              <a:t> </a:t>
            </a:r>
          </a:p>
          <a:p>
            <a:pPr algn="just" fontAlgn="auto">
              <a:spcBef>
                <a:spcPts val="0"/>
              </a:spcBef>
              <a:spcAft>
                <a:spcPts val="0"/>
              </a:spcAft>
              <a:defRPr/>
            </a:pPr>
            <a:r>
              <a:rPr lang="en-US" dirty="0">
                <a:latin typeface="Times New Roman" pitchFamily="18" charset="0"/>
                <a:cs typeface="Times New Roman" pitchFamily="18" charset="0"/>
              </a:rPr>
              <a:t>		See the attached chart.</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3.	Do the clients leave everything that would be estate taxable to charity or a charitable foundation?</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4.	Is there a state inheritance tax situation that would cause payment of taxes on the first death unless portability is used – discussed later in this outline</a:t>
            </a:r>
            <a:r>
              <a:rPr lang="en-US" dirty="0" smtClean="0">
                <a:latin typeface="Times New Roman" pitchFamily="18" charset="0"/>
                <a:cs typeface="Times New Roman" pitchFamily="18" charset="0"/>
              </a:rPr>
              <a:t>.</a:t>
            </a:r>
          </a:p>
          <a:p>
            <a:pPr algn="just" fontAlgn="auto">
              <a:spcBef>
                <a:spcPts val="0"/>
              </a:spcBef>
              <a:spcAft>
                <a:spcPts val="0"/>
              </a:spcAft>
              <a:defRPr/>
            </a:pPr>
            <a:endParaRPr lang="en-US" dirty="0" smtClean="0">
              <a:latin typeface="Times New Roman" pitchFamily="18" charset="0"/>
              <a:cs typeface="Times New Roman" pitchFamily="18" charset="0"/>
            </a:endParaRPr>
          </a:p>
          <a:p>
            <a:pPr algn="just">
              <a:defRPr/>
            </a:pPr>
            <a:r>
              <a:rPr lang="en-US" b="1" dirty="0" smtClean="0">
                <a:latin typeface="Times New Roman" pitchFamily="18" charset="0"/>
                <a:cs typeface="Times New Roman" pitchFamily="18" charset="0"/>
              </a:rPr>
              <a:t>NOTE</a:t>
            </a:r>
            <a:r>
              <a:rPr lang="en-US" dirty="0" smtClean="0">
                <a:latin typeface="Times New Roman" pitchFamily="18" charset="0"/>
                <a:cs typeface="Times New Roman" pitchFamily="18" charset="0"/>
              </a:rPr>
              <a:t>: Update wills to permit the surviving spouse to require the filing of an estate tax return and the making of a portability election.</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endParaRPr lang="en-US" dirty="0">
              <a:latin typeface="Times New Roman" pitchFamily="18" charset="0"/>
              <a:cs typeface="Times New Roman" pitchFamily="18" charset="0"/>
            </a:endParaRPr>
          </a:p>
        </p:txBody>
      </p:sp>
      <p:sp>
        <p:nvSpPr>
          <p:cNvPr id="32771" name="TextBox 3"/>
          <p:cNvSpPr txBox="1">
            <a:spLocks noChangeArrowheads="1"/>
          </p:cNvSpPr>
          <p:nvPr/>
        </p:nvSpPr>
        <p:spPr bwMode="auto">
          <a:xfrm>
            <a:off x="152400" y="152400"/>
            <a:ext cx="8763000" cy="923330"/>
          </a:xfrm>
          <a:prstGeom prst="rect">
            <a:avLst/>
          </a:prstGeom>
          <a:noFill/>
          <a:ln w="9525">
            <a:noFill/>
            <a:miter lim="800000"/>
            <a:headEnd/>
            <a:tailEnd/>
          </a:ln>
        </p:spPr>
        <p:txBody>
          <a:bodyPr>
            <a:spAutoFit/>
          </a:bodyPr>
          <a:lstStyle/>
          <a:p>
            <a:pPr algn="ctr"/>
            <a:r>
              <a:rPr lang="en-US" b="1" dirty="0">
                <a:solidFill>
                  <a:schemeClr val="accent3">
                    <a:shade val="75000"/>
                  </a:schemeClr>
                </a:solidFill>
                <a:latin typeface="+mj-lt"/>
                <a:ea typeface="+mj-ea"/>
                <a:cs typeface="+mj-cs"/>
              </a:rPr>
              <a:t>Primary Reasons to Rely Upon Portability as Opposed to </a:t>
            </a:r>
          </a:p>
          <a:p>
            <a:pPr algn="ctr"/>
            <a:r>
              <a:rPr lang="en-US" b="1" dirty="0">
                <a:solidFill>
                  <a:schemeClr val="accent3">
                    <a:shade val="75000"/>
                  </a:schemeClr>
                </a:solidFill>
                <a:latin typeface="+mj-lt"/>
                <a:ea typeface="+mj-ea"/>
                <a:cs typeface="+mj-cs"/>
              </a:rPr>
              <a:t>Full Funding of a Credit Shelter Trust for the Wealthy.</a:t>
            </a:r>
          </a:p>
          <a:p>
            <a:endParaRPr lang="en-US" dirty="0">
              <a:latin typeface="Calibri" pitchFamily="34" charset="0"/>
            </a:endParaRPr>
          </a:p>
        </p:txBody>
      </p:sp>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42</a:t>
            </a:fld>
            <a:endParaRPr lang="en-US" dirty="0"/>
          </a:p>
        </p:txBody>
      </p:sp>
      <p:sp>
        <p:nvSpPr>
          <p:cNvPr id="8" name="TextBox 7"/>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0"/>
            <a:ext cx="9144000" cy="762000"/>
          </a:xfrm>
          <a:prstGeom prst="rect">
            <a:avLst/>
          </a:prstGeom>
          <a:noFill/>
        </p:spPr>
        <p:txBody>
          <a:bodyPr/>
          <a:lstStyle/>
          <a:p>
            <a:pPr algn="ctr" fontAlgn="auto">
              <a:spcBef>
                <a:spcPts val="0"/>
              </a:spcBef>
              <a:spcAft>
                <a:spcPts val="0"/>
              </a:spcAft>
              <a:defRPr/>
            </a:pPr>
            <a:r>
              <a:rPr lang="en-US" sz="1600" b="1" dirty="0">
                <a:solidFill>
                  <a:schemeClr val="accent3">
                    <a:shade val="75000"/>
                  </a:schemeClr>
                </a:solidFill>
                <a:latin typeface="+mj-lt"/>
                <a:ea typeface="+mj-ea"/>
                <a:cs typeface="+mj-cs"/>
              </a:rPr>
              <a:t>Three Choices for Retirement Plan Benefits – May Be Best to Have This Spread Among Two of the Choices – Client Age 75 and Oldest Child Age 50</a:t>
            </a:r>
          </a:p>
        </p:txBody>
      </p:sp>
      <p:graphicFrame>
        <p:nvGraphicFramePr>
          <p:cNvPr id="4" name="Table 3"/>
          <p:cNvGraphicFramePr>
            <a:graphicFrameLocks noGrp="1"/>
          </p:cNvGraphicFramePr>
          <p:nvPr/>
        </p:nvGraphicFramePr>
        <p:xfrm>
          <a:off x="0" y="533400"/>
          <a:ext cx="9144000" cy="5943600"/>
        </p:xfrm>
        <a:graphic>
          <a:graphicData uri="http://schemas.openxmlformats.org/drawingml/2006/table">
            <a:tbl>
              <a:tblPr firstRow="1" bandRow="1">
                <a:tableStyleId>{5940675A-B579-460E-94D1-54222C63F5DA}</a:tableStyleId>
              </a:tblPr>
              <a:tblGrid>
                <a:gridCol w="3048000"/>
                <a:gridCol w="3048000"/>
                <a:gridCol w="3048000"/>
              </a:tblGrid>
              <a:tr h="263815">
                <a:tc>
                  <a:txBody>
                    <a:bodyPr/>
                    <a:lstStyle/>
                    <a:p>
                      <a:pPr algn="ctr"/>
                      <a:r>
                        <a:rPr lang="en-US" sz="800" b="1" u="sng" dirty="0" smtClean="0"/>
                        <a:t>CHOICE</a:t>
                      </a:r>
                      <a:r>
                        <a:rPr lang="en-US" sz="800" b="1" u="sng" baseline="0" dirty="0" smtClean="0"/>
                        <a:t>  #1</a:t>
                      </a:r>
                      <a:endParaRPr lang="en-US" sz="800" b="1" u="sng" dirty="0"/>
                    </a:p>
                  </a:txBody>
                  <a:tcPr/>
                </a:tc>
                <a:tc>
                  <a:txBody>
                    <a:bodyPr/>
                    <a:lstStyle/>
                    <a:p>
                      <a:pPr algn="ctr"/>
                      <a:r>
                        <a:rPr lang="en-US" sz="800" b="1" u="sng" dirty="0" smtClean="0"/>
                        <a:t>CHOICE #2</a:t>
                      </a:r>
                      <a:endParaRPr lang="en-US" sz="800" b="1" u="sng" dirty="0"/>
                    </a:p>
                  </a:txBody>
                  <a:tcPr/>
                </a:tc>
                <a:tc>
                  <a:txBody>
                    <a:bodyPr/>
                    <a:lstStyle/>
                    <a:p>
                      <a:pPr algn="ctr"/>
                      <a:r>
                        <a:rPr lang="en-US" sz="800" b="1" i="0" u="sng" dirty="0" smtClean="0"/>
                        <a:t>CHOICE #3</a:t>
                      </a:r>
                      <a:endParaRPr lang="en-US" sz="800" b="1" i="0" u="sng" dirty="0"/>
                    </a:p>
                  </a:txBody>
                  <a:tcPr/>
                </a:tc>
              </a:tr>
              <a:tr h="5679785">
                <a:tc>
                  <a:txBody>
                    <a:bodyPr/>
                    <a:lstStyle/>
                    <a:p>
                      <a:r>
                        <a:rPr lang="en-US" sz="800" b="1" i="0" u="sng" strike="noStrike" baseline="0" dirty="0" smtClean="0"/>
                        <a:t>Mrs. Client as Beneficiary</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Ability to roll over Dr. Client’s retirement plan accounts income tax-free into her own retirement plan account and to take required minimum distributions based upon her life expectancy, recalculated annually, based upon the below percentages of the retirement plan account for the next ten years.</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The above referenced distribution percentages are less than what would occur if the retirement plan account was payable to Dr. Client’s Revocable Trust.</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Mrs. Client has the ability to direct the disposition of the retirement plan funds upon her death, and after Mrs. Client’s death, the required minimum distributions from the retirement plan funds would be based upon the life expectancies of her chosen beneficiaries.   The retirement plan funds would be protected from the creditors of these beneficiaries if the funds are paid to trusts for the benefit of such beneficiaries after Mrs. Client’s death. </a:t>
                      </a:r>
                    </a:p>
                    <a:p>
                      <a:r>
                        <a:rPr lang="en-US" sz="800" kern="1200" dirty="0" smtClean="0">
                          <a:solidFill>
                            <a:schemeClr val="tx1"/>
                          </a:solidFill>
                          <a:latin typeface="+mn-lt"/>
                          <a:ea typeface="+mn-ea"/>
                          <a:cs typeface="+mn-cs"/>
                        </a:rPr>
                        <a:t> </a:t>
                      </a:r>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The future value of the retirement plan would be includable in Mrs. Client’s estate for federal estate tax purposes upon her death.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The above referenced distribution percentages are greater than what would occur if the retirement plan accounts were disclaimed so that they are payable to the Client ‘</a:t>
                      </a:r>
                      <a:r>
                        <a:rPr lang="en-US" sz="800" kern="1200" dirty="0" err="1" smtClean="0">
                          <a:solidFill>
                            <a:schemeClr val="tx1"/>
                          </a:solidFill>
                          <a:latin typeface="+mn-lt"/>
                          <a:ea typeface="+mn-ea"/>
                          <a:cs typeface="+mn-cs"/>
                        </a:rPr>
                        <a:t>sIrrevocable</a:t>
                      </a:r>
                      <a:r>
                        <a:rPr lang="en-US" sz="800" kern="1200" dirty="0" smtClean="0">
                          <a:solidFill>
                            <a:schemeClr val="tx1"/>
                          </a:solidFill>
                          <a:latin typeface="+mn-lt"/>
                          <a:ea typeface="+mn-ea"/>
                          <a:cs typeface="+mn-cs"/>
                        </a:rPr>
                        <a:t> Trust.  </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2012: 4.5455%</a:t>
                      </a:r>
                    </a:p>
                    <a:p>
                      <a:r>
                        <a:rPr lang="en-US" sz="800" kern="1200" dirty="0" smtClean="0">
                          <a:solidFill>
                            <a:schemeClr val="tx1"/>
                          </a:solidFill>
                          <a:latin typeface="+mn-lt"/>
                          <a:ea typeface="+mn-ea"/>
                          <a:cs typeface="+mn-cs"/>
                        </a:rPr>
                        <a:t>2013: 4.7170%</a:t>
                      </a:r>
                    </a:p>
                    <a:p>
                      <a:r>
                        <a:rPr lang="en-US" sz="800" kern="1200" dirty="0" smtClean="0">
                          <a:solidFill>
                            <a:schemeClr val="tx1"/>
                          </a:solidFill>
                          <a:latin typeface="+mn-lt"/>
                          <a:ea typeface="+mn-ea"/>
                          <a:cs typeface="+mn-cs"/>
                        </a:rPr>
                        <a:t>2014: 4.9261%</a:t>
                      </a:r>
                    </a:p>
                    <a:p>
                      <a:r>
                        <a:rPr lang="en-US" sz="800" kern="1200" dirty="0" smtClean="0">
                          <a:solidFill>
                            <a:schemeClr val="tx1"/>
                          </a:solidFill>
                          <a:latin typeface="+mn-lt"/>
                          <a:ea typeface="+mn-ea"/>
                          <a:cs typeface="+mn-cs"/>
                        </a:rPr>
                        <a:t>2015: 5.1282%</a:t>
                      </a:r>
                    </a:p>
                    <a:p>
                      <a:r>
                        <a:rPr lang="en-US" sz="800" kern="1200" dirty="0" smtClean="0">
                          <a:solidFill>
                            <a:schemeClr val="tx1"/>
                          </a:solidFill>
                          <a:latin typeface="+mn-lt"/>
                          <a:ea typeface="+mn-ea"/>
                          <a:cs typeface="+mn-cs"/>
                        </a:rPr>
                        <a:t>2016: 5.3476%</a:t>
                      </a:r>
                    </a:p>
                    <a:p>
                      <a:r>
                        <a:rPr lang="en-US" sz="800" kern="1200" dirty="0" smtClean="0">
                          <a:solidFill>
                            <a:schemeClr val="tx1"/>
                          </a:solidFill>
                          <a:latin typeface="+mn-lt"/>
                          <a:ea typeface="+mn-ea"/>
                          <a:cs typeface="+mn-cs"/>
                        </a:rPr>
                        <a:t>2017: 5.5866%</a:t>
                      </a:r>
                    </a:p>
                    <a:p>
                      <a:r>
                        <a:rPr lang="en-US" sz="800" kern="1200" dirty="0" smtClean="0">
                          <a:solidFill>
                            <a:schemeClr val="tx1"/>
                          </a:solidFill>
                          <a:latin typeface="+mn-lt"/>
                          <a:ea typeface="+mn-ea"/>
                          <a:cs typeface="+mn-cs"/>
                        </a:rPr>
                        <a:t>2018: 5.8480%</a:t>
                      </a:r>
                    </a:p>
                    <a:p>
                      <a:r>
                        <a:rPr lang="en-US" sz="800" kern="1200" dirty="0" smtClean="0">
                          <a:solidFill>
                            <a:schemeClr val="tx1"/>
                          </a:solidFill>
                          <a:latin typeface="+mn-lt"/>
                          <a:ea typeface="+mn-ea"/>
                          <a:cs typeface="+mn-cs"/>
                        </a:rPr>
                        <a:t>2019: 6.1350%</a:t>
                      </a:r>
                    </a:p>
                    <a:p>
                      <a:r>
                        <a:rPr lang="en-US" sz="800" kern="1200" dirty="0" smtClean="0">
                          <a:solidFill>
                            <a:schemeClr val="tx1"/>
                          </a:solidFill>
                          <a:latin typeface="+mn-lt"/>
                          <a:ea typeface="+mn-ea"/>
                          <a:cs typeface="+mn-cs"/>
                        </a:rPr>
                        <a:t>2020: 6.4516%</a:t>
                      </a:r>
                      <a:endParaRPr lang="en-US" sz="800" dirty="0"/>
                    </a:p>
                  </a:txBody>
                  <a:tcPr/>
                </a:tc>
                <a:tc>
                  <a:txBody>
                    <a:bodyPr/>
                    <a:lstStyle/>
                    <a:p>
                      <a:r>
                        <a:rPr lang="en-US" sz="800" b="1" i="0" u="sng" strike="noStrike" baseline="0" dirty="0" smtClean="0"/>
                        <a:t>Restated and Amended Trust Agreement of Deceased Client’s Revocable Trust</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The retirement plan accounts can benefit Mrs. Client without being subject to federal estate tax in her estate.</a:t>
                      </a:r>
                    </a:p>
                    <a:p>
                      <a:r>
                        <a:rPr lang="en-US" sz="800" kern="1200" dirty="0" smtClean="0">
                          <a:solidFill>
                            <a:schemeClr val="tx1"/>
                          </a:solidFill>
                          <a:latin typeface="+mn-lt"/>
                          <a:ea typeface="+mn-ea"/>
                          <a:cs typeface="+mn-cs"/>
                        </a:rPr>
                        <a:t>2) Mrs. Client cannot access the retirement plan accounts above the annual required minimum distribution without the consent of the other Co-Trustees, which protects Mrs. Client from any undue influence.</a:t>
                      </a:r>
                    </a:p>
                    <a:p>
                      <a:r>
                        <a:rPr lang="en-US" sz="800" kern="1200" dirty="0" smtClean="0">
                          <a:solidFill>
                            <a:schemeClr val="tx1"/>
                          </a:solidFill>
                          <a:latin typeface="+mn-lt"/>
                          <a:ea typeface="+mn-ea"/>
                          <a:cs typeface="+mn-cs"/>
                        </a:rPr>
                        <a:t>3) The retirement plan benefits would be protected from the creditors of Mrs. Client’s children after her death, except to the extent of any distributions actually made from the Trust to the children. </a:t>
                      </a:r>
                    </a:p>
                    <a:p>
                      <a:r>
                        <a:rPr lang="en-US" sz="800" kern="1200" dirty="0" smtClean="0">
                          <a:solidFill>
                            <a:schemeClr val="tx1"/>
                          </a:solidFill>
                          <a:latin typeface="+mn-lt"/>
                          <a:ea typeface="+mn-ea"/>
                          <a:cs typeface="+mn-cs"/>
                        </a:rPr>
                        <a:t> </a:t>
                      </a:r>
                    </a:p>
                    <a:p>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Annual required minimum distributions would be based upon Mrs. Client’s life expectancy and a special distribution table that is not recalculated annually, which would be as described below for the next ten years.</a:t>
                      </a:r>
                    </a:p>
                    <a:p>
                      <a:r>
                        <a:rPr lang="en-US" sz="800" kern="1200" dirty="0" smtClean="0">
                          <a:solidFill>
                            <a:schemeClr val="tx1"/>
                          </a:solidFill>
                          <a:latin typeface="+mn-lt"/>
                          <a:ea typeface="+mn-ea"/>
                          <a:cs typeface="+mn-cs"/>
                        </a:rPr>
                        <a:t>The below referenced distribution percentages are greater than what would occur if either of the two other alternatives were chosen. </a:t>
                      </a:r>
                    </a:p>
                    <a:p>
                      <a:r>
                        <a:rPr lang="en-US" sz="800" kern="1200" dirty="0" smtClean="0">
                          <a:solidFill>
                            <a:schemeClr val="tx1"/>
                          </a:solidFill>
                          <a:latin typeface="+mn-lt"/>
                          <a:ea typeface="+mn-ea"/>
                          <a:cs typeface="+mn-cs"/>
                        </a:rPr>
                        <a:t>Thus, by using Mrs. Client’s life expectancy to determine the annual required minimum distributions, the retirement plan benefit distributions cannot be “stretched” out over life expectancies of Mrs. Client’s children after her death.  </a:t>
                      </a:r>
                    </a:p>
                    <a:p>
                      <a:r>
                        <a:rPr lang="en-US" sz="800" kern="1200" dirty="0" smtClean="0">
                          <a:solidFill>
                            <a:schemeClr val="tx1"/>
                          </a:solidFill>
                          <a:latin typeface="+mn-lt"/>
                          <a:ea typeface="+mn-ea"/>
                          <a:cs typeface="+mn-cs"/>
                        </a:rPr>
                        <a:t>2) Mrs. Client will have to forfeit her ability to direct the disposition of the retirement plan funds after her death.  The retirement plan funds will instead pass in separate trusts for the benefit of Mrs. Client’s children upon her death. </a:t>
                      </a: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2012:	8.0645%</a:t>
                      </a:r>
                    </a:p>
                    <a:p>
                      <a:r>
                        <a:rPr lang="en-US" sz="800" kern="1200" dirty="0" smtClean="0">
                          <a:solidFill>
                            <a:schemeClr val="tx1"/>
                          </a:solidFill>
                          <a:latin typeface="+mn-lt"/>
                          <a:ea typeface="+mn-ea"/>
                          <a:cs typeface="+mn-cs"/>
                        </a:rPr>
                        <a:t>2013:	8.7719%</a:t>
                      </a:r>
                    </a:p>
                    <a:p>
                      <a:r>
                        <a:rPr lang="en-US" sz="800" kern="1200" dirty="0" smtClean="0">
                          <a:solidFill>
                            <a:schemeClr val="tx1"/>
                          </a:solidFill>
                          <a:latin typeface="+mn-lt"/>
                          <a:ea typeface="+mn-ea"/>
                          <a:cs typeface="+mn-cs"/>
                        </a:rPr>
                        <a:t>2014:	9.6154%</a:t>
                      </a:r>
                    </a:p>
                    <a:p>
                      <a:r>
                        <a:rPr lang="en-US" sz="800" kern="1200" dirty="0" smtClean="0">
                          <a:solidFill>
                            <a:schemeClr val="tx1"/>
                          </a:solidFill>
                          <a:latin typeface="+mn-lt"/>
                          <a:ea typeface="+mn-ea"/>
                          <a:cs typeface="+mn-cs"/>
                        </a:rPr>
                        <a:t>2015:	10.6383%</a:t>
                      </a:r>
                    </a:p>
                    <a:p>
                      <a:r>
                        <a:rPr lang="en-US" sz="800" kern="1200" dirty="0" smtClean="0">
                          <a:solidFill>
                            <a:schemeClr val="tx1"/>
                          </a:solidFill>
                          <a:latin typeface="+mn-lt"/>
                          <a:ea typeface="+mn-ea"/>
                          <a:cs typeface="+mn-cs"/>
                        </a:rPr>
                        <a:t>2016:	11.9048%</a:t>
                      </a:r>
                    </a:p>
                    <a:p>
                      <a:r>
                        <a:rPr lang="en-US" sz="800" kern="1200" dirty="0" smtClean="0">
                          <a:solidFill>
                            <a:schemeClr val="tx1"/>
                          </a:solidFill>
                          <a:latin typeface="+mn-lt"/>
                          <a:ea typeface="+mn-ea"/>
                          <a:cs typeface="+mn-cs"/>
                        </a:rPr>
                        <a:t>2017:	13.5135%</a:t>
                      </a:r>
                    </a:p>
                    <a:p>
                      <a:r>
                        <a:rPr lang="en-US" sz="800" kern="1200" dirty="0" smtClean="0">
                          <a:solidFill>
                            <a:schemeClr val="tx1"/>
                          </a:solidFill>
                          <a:latin typeface="+mn-lt"/>
                          <a:ea typeface="+mn-ea"/>
                          <a:cs typeface="+mn-cs"/>
                        </a:rPr>
                        <a:t>2018:	15.6250%</a:t>
                      </a:r>
                    </a:p>
                    <a:p>
                      <a:r>
                        <a:rPr lang="en-US" sz="800" kern="1200" dirty="0" smtClean="0">
                          <a:solidFill>
                            <a:schemeClr val="tx1"/>
                          </a:solidFill>
                          <a:latin typeface="+mn-lt"/>
                          <a:ea typeface="+mn-ea"/>
                          <a:cs typeface="+mn-cs"/>
                        </a:rPr>
                        <a:t>2019:	18.5185%</a:t>
                      </a:r>
                    </a:p>
                    <a:p>
                      <a:r>
                        <a:rPr lang="en-US" sz="800" kern="1200" dirty="0" smtClean="0">
                          <a:solidFill>
                            <a:schemeClr val="tx1"/>
                          </a:solidFill>
                          <a:latin typeface="+mn-lt"/>
                          <a:ea typeface="+mn-ea"/>
                          <a:cs typeface="+mn-cs"/>
                        </a:rPr>
                        <a:t>2020:	22.7273%</a:t>
                      </a:r>
                      <a:endParaRPr lang="en-US" sz="800" b="1" i="0" u="none" strike="noStrike" baseline="0" dirty="0" smtClean="0"/>
                    </a:p>
                  </a:txBody>
                  <a:tcPr/>
                </a:tc>
                <a:tc>
                  <a:txBody>
                    <a:bodyPr/>
                    <a:lstStyle/>
                    <a:p>
                      <a:r>
                        <a:rPr lang="en-US" sz="800" b="1" i="0" u="sng" strike="noStrike" baseline="0" dirty="0" smtClean="0"/>
                        <a:t>Irrevocable Trust for Children Only</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The value of the retirement plan accounts would not be includable in Mrs. Client’s estate for federal estate tax purposes upon her death.</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Annual required minimum distributions of retirement plan benefits would be based upon the life expectancy of the oldest of Mrs. Client’s children and a special distribution table that is not recalculated annually, which would be as described below for the next ten years.</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The above referenced distribution percentages are optimal from an income tax planning standpoint, as they are more favorable than the other alternatives because they result is the lowest annual required minimum distributions.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3) The retirement plan benefits would be protected from the creditors of Mrs. Client’s children after her death, except to the extent of any distributions actually made from the Trust to the children. </a:t>
                      </a:r>
                    </a:p>
                    <a:p>
                      <a:r>
                        <a:rPr lang="en-US" sz="800" kern="1200" dirty="0" smtClean="0">
                          <a:solidFill>
                            <a:schemeClr val="tx1"/>
                          </a:solidFill>
                          <a:latin typeface="+mn-lt"/>
                          <a:ea typeface="+mn-ea"/>
                          <a:cs typeface="+mn-cs"/>
                        </a:rPr>
                        <a:t> </a:t>
                      </a:r>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Mrs. Client cannot benefit from the retirement plan accounts.</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Mrs. Client cannot control the disposition of the retirement plan funds upon her death.  The retirement plan funds will continue to be held pursuant to the terms of the Trust.</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2012:	3.0120%</a:t>
                      </a:r>
                    </a:p>
                    <a:p>
                      <a:r>
                        <a:rPr lang="en-US" sz="800" kern="1200" dirty="0" smtClean="0">
                          <a:solidFill>
                            <a:schemeClr val="tx1"/>
                          </a:solidFill>
                          <a:latin typeface="+mn-lt"/>
                          <a:ea typeface="+mn-ea"/>
                          <a:cs typeface="+mn-cs"/>
                        </a:rPr>
                        <a:t>2013:	3.1056%</a:t>
                      </a:r>
                    </a:p>
                    <a:p>
                      <a:r>
                        <a:rPr lang="en-US" sz="800" kern="1200" dirty="0" smtClean="0">
                          <a:solidFill>
                            <a:schemeClr val="tx1"/>
                          </a:solidFill>
                          <a:latin typeface="+mn-lt"/>
                          <a:ea typeface="+mn-ea"/>
                          <a:cs typeface="+mn-cs"/>
                        </a:rPr>
                        <a:t>2014:	3.2051%</a:t>
                      </a:r>
                    </a:p>
                    <a:p>
                      <a:r>
                        <a:rPr lang="en-US" sz="800" kern="1200" dirty="0" smtClean="0">
                          <a:solidFill>
                            <a:schemeClr val="tx1"/>
                          </a:solidFill>
                          <a:latin typeface="+mn-lt"/>
                          <a:ea typeface="+mn-ea"/>
                          <a:cs typeface="+mn-cs"/>
                        </a:rPr>
                        <a:t>2015:	3.3113%</a:t>
                      </a:r>
                    </a:p>
                    <a:p>
                      <a:r>
                        <a:rPr lang="en-US" sz="800" kern="1200" dirty="0" smtClean="0">
                          <a:solidFill>
                            <a:schemeClr val="tx1"/>
                          </a:solidFill>
                          <a:latin typeface="+mn-lt"/>
                          <a:ea typeface="+mn-ea"/>
                          <a:cs typeface="+mn-cs"/>
                        </a:rPr>
                        <a:t>2016:	3.4247%</a:t>
                      </a:r>
                    </a:p>
                    <a:p>
                      <a:r>
                        <a:rPr lang="en-US" sz="800" kern="1200" dirty="0" smtClean="0">
                          <a:solidFill>
                            <a:schemeClr val="tx1"/>
                          </a:solidFill>
                          <a:latin typeface="+mn-lt"/>
                          <a:ea typeface="+mn-ea"/>
                          <a:cs typeface="+mn-cs"/>
                        </a:rPr>
                        <a:t>2017:	3.5461%</a:t>
                      </a:r>
                    </a:p>
                    <a:p>
                      <a:r>
                        <a:rPr lang="en-US" sz="800" kern="1200" dirty="0" smtClean="0">
                          <a:solidFill>
                            <a:schemeClr val="tx1"/>
                          </a:solidFill>
                          <a:latin typeface="+mn-lt"/>
                          <a:ea typeface="+mn-ea"/>
                          <a:cs typeface="+mn-cs"/>
                        </a:rPr>
                        <a:t>2018:	3.6765%</a:t>
                      </a:r>
                    </a:p>
                    <a:p>
                      <a:r>
                        <a:rPr lang="en-US" sz="800" kern="1200" dirty="0" smtClean="0">
                          <a:solidFill>
                            <a:schemeClr val="tx1"/>
                          </a:solidFill>
                          <a:latin typeface="+mn-lt"/>
                          <a:ea typeface="+mn-ea"/>
                          <a:cs typeface="+mn-cs"/>
                        </a:rPr>
                        <a:t>2019:	3.8168%</a:t>
                      </a:r>
                    </a:p>
                    <a:p>
                      <a:r>
                        <a:rPr lang="en-US" sz="800" kern="1200" dirty="0" smtClean="0">
                          <a:solidFill>
                            <a:schemeClr val="tx1"/>
                          </a:solidFill>
                          <a:latin typeface="+mn-lt"/>
                          <a:ea typeface="+mn-ea"/>
                          <a:cs typeface="+mn-cs"/>
                        </a:rPr>
                        <a:t>2020:	3.9683%</a:t>
                      </a:r>
                      <a:endParaRPr lang="en-US" sz="800" dirty="0"/>
                    </a:p>
                  </a:txBody>
                  <a:tcPr/>
                </a:tc>
              </a:tr>
            </a:tbl>
          </a:graphicData>
        </a:graphic>
      </p:graphicFrame>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43</a:t>
            </a:fld>
            <a:endParaRPr lang="en-US"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43</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400800"/>
          </a:xfrm>
          <a:prstGeom prst="rect">
            <a:avLst/>
          </a:prstGeom>
          <a:noFill/>
        </p:spPr>
        <p:txBody>
          <a:bodyPr>
            <a:normAutofit fontScale="62500" lnSpcReduction="20000"/>
          </a:bodyPr>
          <a:lstStyle/>
          <a:p>
            <a:pPr algn="ctr" fontAlgn="auto">
              <a:spcBef>
                <a:spcPts val="0"/>
              </a:spcBef>
              <a:spcAft>
                <a:spcPts val="0"/>
              </a:spcAft>
              <a:defRPr/>
            </a:pPr>
            <a:r>
              <a:rPr lang="en-CA" altLang="zh-CN" sz="2600" b="1" dirty="0">
                <a:solidFill>
                  <a:schemeClr val="accent3">
                    <a:shade val="75000"/>
                  </a:schemeClr>
                </a:solidFill>
                <a:latin typeface="+mj-lt"/>
                <a:ea typeface="+mj-ea"/>
                <a:cs typeface="+mj-cs"/>
              </a:rPr>
              <a:t>SAMPLE LETTER TO CLIENT IN SECOND MARRIAGE TO SUGGEST UPDATING WILLS TO REQUIRE FIDUCIARIES TO MAKE A PORTABILITY ELECTION AFTER THE FIRST DEATH</a:t>
            </a:r>
            <a:endParaRPr lang="en-US" altLang="zh-CN" sz="2600" b="1" dirty="0">
              <a:solidFill>
                <a:schemeClr val="accent3">
                  <a:shade val="75000"/>
                </a:schemeClr>
              </a:solidFill>
              <a:latin typeface="+mj-lt"/>
              <a:ea typeface="+mj-ea"/>
              <a:cs typeface="+mj-cs"/>
            </a:endParaRPr>
          </a:p>
          <a:p>
            <a:pPr fontAlgn="auto">
              <a:spcBef>
                <a:spcPts val="0"/>
              </a:spcBef>
              <a:spcAft>
                <a:spcPts val="0"/>
              </a:spcAft>
              <a:defRPr/>
            </a:pPr>
            <a:r>
              <a:rPr lang="en-CA"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endParaRPr lang="en-US"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fontAlgn="auto">
              <a:spcBef>
                <a:spcPts val="0"/>
              </a:spcBef>
              <a:spcAft>
                <a:spcPts val="0"/>
              </a:spcAft>
              <a:defRPr/>
            </a:pPr>
            <a:r>
              <a:rPr lang="en-US" dirty="0">
                <a:latin typeface="+mn-lt"/>
                <a:cs typeface="+mn-cs"/>
              </a:rPr>
              <a:t>_________, </a:t>
            </a:r>
            <a:r>
              <a:rPr lang="en-US" dirty="0" smtClean="0">
                <a:latin typeface="+mn-lt"/>
                <a:cs typeface="+mn-cs"/>
              </a:rPr>
              <a:t>2013</a:t>
            </a:r>
            <a:endParaRPr lang="en-US" dirty="0">
              <a:latin typeface="+mn-lt"/>
              <a:cs typeface="+mn-cs"/>
            </a:endParaRP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Dear Client with Second Marriage and Portability Concerns:</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am sure that you are aware of the new estate tax law, which provides for </a:t>
            </a:r>
            <a:r>
              <a:rPr lang="en-US" dirty="0" smtClean="0">
                <a:latin typeface="+mn-lt"/>
                <a:cs typeface="+mn-cs"/>
              </a:rPr>
              <a:t>a$5,250,000 </a:t>
            </a:r>
            <a:r>
              <a:rPr lang="en-US" dirty="0">
                <a:latin typeface="+mn-lt"/>
                <a:cs typeface="+mn-cs"/>
              </a:rPr>
              <a:t>per person exclusion in </a:t>
            </a:r>
            <a:r>
              <a:rPr lang="en-US" dirty="0" smtClean="0">
                <a:latin typeface="+mn-lt"/>
                <a:cs typeface="+mn-cs"/>
              </a:rPr>
              <a:t>2013, </a:t>
            </a:r>
            <a:r>
              <a:rPr lang="en-US" dirty="0">
                <a:latin typeface="+mn-lt"/>
                <a:cs typeface="+mn-cs"/>
              </a:rPr>
              <a:t>and which will hopefully be extended into 2013 and beyond.  I am enclosing literature on the new rules.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The law also provides that if one spouse dies and does not use their $</a:t>
            </a:r>
            <a:r>
              <a:rPr lang="en-US" dirty="0" smtClean="0">
                <a:latin typeface="+mn-lt"/>
                <a:cs typeface="+mn-cs"/>
              </a:rPr>
              <a:t>5,250,000 </a:t>
            </a:r>
            <a:r>
              <a:rPr lang="en-US" dirty="0">
                <a:latin typeface="+mn-lt"/>
                <a:cs typeface="+mn-cs"/>
              </a:rPr>
              <a:t>exclusion, then the other spouse has use of any remaining exclusion, but only if a proper estate tax return is filed on the death of the first dying spouse, with a proper election being made.</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Where you have children by separate marriages, it is possible that the child or children of the first dying spouse will not want to go to the expense or inconvenience of filing an estate tax return and making this election.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We therefore recommend simple changes to your Wills to explicitly permit the surviving spouse or his or her family to require that this be done.</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In addition, we have form language to add to your present Trust to take the new estate tax and possible elimination of estate tax into account, as described in the attached letter.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Please let us know if you would like us to update your documents, which is a very simple and relatively inexpensive process.  We can also add language to your present Trust to update for changes made since this was signed, and to take into account the new rules.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think that it would be advisable for us to get together in person, or at least by phone, to review your assets, liability and insurance logistics in order to make sure that things are properly balanced.  We may be able to simplify what you have now, or at least prepare to simplify in the future based upon the changes to the estate tax legislation.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look forward to hearing from you with respect to this.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Best personal regards,</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Alan S. Gassman</a:t>
            </a:r>
          </a:p>
          <a:p>
            <a:pPr fontAlgn="auto">
              <a:spcBef>
                <a:spcPts val="0"/>
              </a:spcBef>
              <a:spcAft>
                <a:spcPts val="0"/>
              </a:spcAft>
              <a:defRPr/>
            </a:pPr>
            <a:endParaRPr lang="en-US" dirty="0">
              <a:latin typeface="+mn-lt"/>
              <a:cs typeface="+mn-cs"/>
            </a:endParaRP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44</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029200"/>
          </a:xfrm>
        </p:spPr>
        <p:txBody>
          <a:bodyPr>
            <a:noAutofit/>
          </a:bodyPr>
          <a:lstStyle/>
          <a:p>
            <a:pPr marL="3175" indent="-3175" algn="just">
              <a:buNone/>
            </a:pPr>
            <a:r>
              <a:rPr lang="en-US" sz="1600" dirty="0" smtClean="0">
                <a:latin typeface="Times New Roman" pitchFamily="18" charset="0"/>
                <a:cs typeface="Times New Roman" pitchFamily="18" charset="0"/>
              </a:rPr>
              <a:t>Review the terms of the client’s revocable living trust to maximize credit shelter trust funding.</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Evaluate what degree of funding on the first death will be necessary in view of portability.</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Should each spouse have a power of appointment over the revocable trust of the other to obtain a full step-up of all assets on death?  Review issues associated therewith.</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Consider whether to implement a joint trust with full credit shelter trust funding, and possibly a complete stepped-up basis on all joint assets on the first dying spouse’s death.</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Consider whether to establish a promissory note owed by one spouse to the other’s revocable trust in order to facilitate credit shelter trust funding.  Under the OID rules, you have to pay interest or report interest, but it washes on a joint return.</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Consider an Alaska community property trust.</a:t>
            </a:r>
          </a:p>
          <a:p>
            <a:pPr marL="3175" lvl="1" indent="-3175" algn="just">
              <a:buNone/>
            </a:pPr>
            <a:endParaRPr lang="en-US" sz="1600" dirty="0" smtClean="0">
              <a:solidFill>
                <a:schemeClr val="tx1"/>
              </a:solidFill>
              <a:latin typeface="Times New Roman" pitchFamily="18" charset="0"/>
              <a:cs typeface="Times New Roman" pitchFamily="18" charset="0"/>
            </a:endParaRPr>
          </a:p>
          <a:p>
            <a:pPr marL="3175" lvl="1" indent="-3175" algn="just">
              <a:buNone/>
            </a:pPr>
            <a:r>
              <a:rPr lang="en-US" sz="1600" dirty="0" smtClean="0">
                <a:solidFill>
                  <a:schemeClr val="tx1"/>
                </a:solidFill>
                <a:latin typeface="Times New Roman" pitchFamily="18" charset="0"/>
                <a:cs typeface="Times New Roman" pitchFamily="18" charset="0"/>
              </a:rPr>
              <a:t>Wealthier spouse may give less wealthy spouse a power to appoint sufficient assets under wealthier spouse’s revocable trust, exercisable on death of less wealthy spouse, to fund a Credit Shelter Trust with assets held under wealthier spouse’s own revocable trust.  See Private Letter Ruling 200403094.</a:t>
            </a:r>
          </a:p>
          <a:p>
            <a:pPr marL="3175" indent="-3175" algn="just">
              <a:buNone/>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2" name="Title 1"/>
          <p:cNvSpPr>
            <a:spLocks noGrp="1"/>
          </p:cNvSpPr>
          <p:nvPr>
            <p:ph type="title"/>
          </p:nvPr>
        </p:nvSpPr>
        <p:spPr>
          <a:xfrm>
            <a:off x="0" y="0"/>
            <a:ext cx="9144000" cy="457200"/>
          </a:xfrm>
        </p:spPr>
        <p:txBody>
          <a:bodyPr>
            <a:normAutofit/>
          </a:bodyPr>
          <a:lstStyle/>
          <a:p>
            <a:r>
              <a:rPr lang="en-US" sz="1800" b="1" dirty="0" smtClean="0"/>
              <a:t>Action Checklist for 2013 Estate and Entity/Asset Structuring Update</a:t>
            </a:r>
            <a:endParaRPr lang="en-US" sz="1800" b="1"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45</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791200"/>
          </a:xfrm>
        </p:spPr>
        <p:txBody>
          <a:bodyPr>
            <a:noAutofit/>
          </a:bodyPr>
          <a:lstStyle/>
          <a:p>
            <a:pPr marL="0" indent="0" algn="just">
              <a:buNone/>
            </a:pPr>
            <a:r>
              <a:rPr lang="en-US" sz="1600" dirty="0" smtClean="0">
                <a:latin typeface="Times New Roman" pitchFamily="18" charset="0"/>
                <a:cs typeface="Times New Roman" pitchFamily="18" charset="0"/>
              </a:rPr>
              <a:t>Consider strategies to cause a step-up in the income tax basis of assets on the death of a client.</a:t>
            </a:r>
          </a:p>
          <a:p>
            <a:pPr marL="0" lvl="1" indent="0" algn="just">
              <a:buNone/>
            </a:pPr>
            <a:endParaRPr lang="en-US" sz="1600" dirty="0" smtClean="0">
              <a:solidFill>
                <a:schemeClr val="tx1"/>
              </a:solidFill>
              <a:latin typeface="Times New Roman" pitchFamily="18" charset="0"/>
              <a:cs typeface="Times New Roman" pitchFamily="18" charset="0"/>
            </a:endParaRPr>
          </a:p>
          <a:p>
            <a:pPr marL="0" lvl="1" indent="0" algn="just">
              <a:buNone/>
            </a:pPr>
            <a:r>
              <a:rPr lang="en-US" sz="1600" dirty="0" smtClean="0">
                <a:solidFill>
                  <a:schemeClr val="tx1"/>
                </a:solidFill>
                <a:latin typeface="Times New Roman" pitchFamily="18" charset="0"/>
                <a:cs typeface="Times New Roman" pitchFamily="18" charset="0"/>
              </a:rPr>
              <a:t>Determine whether to restructure entities that would cause a valuation discount on death- it may now be preferable to have no discount and a full stepped-up income tax basis for appreciated assets.</a:t>
            </a:r>
          </a:p>
          <a:p>
            <a:pPr marL="0" lvl="1" indent="0" algn="just">
              <a:buNone/>
            </a:pPr>
            <a:endParaRPr lang="en-US" sz="1600" dirty="0" smtClean="0">
              <a:solidFill>
                <a:schemeClr val="tx1"/>
              </a:solidFill>
              <a:latin typeface="Times New Roman" pitchFamily="18" charset="0"/>
              <a:cs typeface="Times New Roman" pitchFamily="18" charset="0"/>
            </a:endParaRPr>
          </a:p>
          <a:p>
            <a:pPr marL="0" lvl="1" indent="0" algn="just">
              <a:buNone/>
            </a:pPr>
            <a:r>
              <a:rPr lang="en-US" sz="1600" dirty="0" smtClean="0">
                <a:solidFill>
                  <a:schemeClr val="tx1"/>
                </a:solidFill>
                <a:latin typeface="Times New Roman" pitchFamily="18" charset="0"/>
                <a:cs typeface="Times New Roman" pitchFamily="18" charset="0"/>
              </a:rPr>
              <a:t>Consider amending operating agreements and partnership agreements to reduce or remove the restrictions that generate discounts so that on the death of the grantor the step-up in basis on these assets will be greater.</a:t>
            </a:r>
          </a:p>
          <a:p>
            <a:pPr marL="0" lvl="1" indent="0" algn="just">
              <a:buNone/>
            </a:pPr>
            <a:endParaRPr lang="en-US" sz="1600" dirty="0" smtClean="0">
              <a:solidFill>
                <a:schemeClr val="tx1"/>
              </a:solidFill>
              <a:latin typeface="Times New Roman" pitchFamily="18" charset="0"/>
              <a:cs typeface="Times New Roman" pitchFamily="18" charset="0"/>
            </a:endParaRPr>
          </a:p>
          <a:p>
            <a:pPr marL="0" lvl="1" indent="0" algn="just">
              <a:buNone/>
            </a:pPr>
            <a:r>
              <a:rPr lang="en-US" sz="1600" dirty="0" smtClean="0">
                <a:solidFill>
                  <a:schemeClr val="tx1"/>
                </a:solidFill>
                <a:latin typeface="Times New Roman" pitchFamily="18" charset="0"/>
                <a:cs typeface="Times New Roman" pitchFamily="18" charset="0"/>
              </a:rPr>
              <a:t>Consider distributing assets out of LLCs or partnerships to the members and partners so gifting trusts established as grantor trusts could possibly get a full step-up in basis on these assets on the death of the grantor.</a:t>
            </a:r>
          </a:p>
          <a:p>
            <a:pPr marL="0" lvl="1" indent="0" algn="just">
              <a:buNone/>
            </a:pPr>
            <a:endParaRPr lang="en-US" sz="1600" dirty="0" smtClean="0">
              <a:solidFill>
                <a:schemeClr val="tx1"/>
              </a:solidFill>
              <a:latin typeface="Times New Roman" pitchFamily="18" charset="0"/>
              <a:cs typeface="Times New Roman" pitchFamily="18" charset="0"/>
            </a:endParaRPr>
          </a:p>
          <a:p>
            <a:pPr marL="0" lvl="1" indent="0" algn="just">
              <a:buNone/>
            </a:pPr>
            <a:r>
              <a:rPr lang="en-US" sz="1600" dirty="0" smtClean="0">
                <a:solidFill>
                  <a:schemeClr val="tx1"/>
                </a:solidFill>
                <a:latin typeface="Times New Roman" pitchFamily="18" charset="0"/>
                <a:cs typeface="Times New Roman" pitchFamily="18" charset="0"/>
              </a:rPr>
              <a:t>Amend revocable trusts to provide that a committee of “independent fiduciaries” could have the power to bestow a general power of appointment on the surviving spouse to cause a step-up in basis on assets that might not otherwise receive such a step-up.</a:t>
            </a:r>
          </a:p>
          <a:p>
            <a:pPr marL="0" lvl="1" indent="0" algn="just">
              <a:buNone/>
            </a:pPr>
            <a:endParaRPr lang="en-US" sz="1600" dirty="0" smtClean="0">
              <a:solidFill>
                <a:schemeClr val="tx1"/>
              </a:solidFill>
              <a:latin typeface="Times New Roman" pitchFamily="18" charset="0"/>
              <a:cs typeface="Times New Roman" pitchFamily="18" charset="0"/>
            </a:endParaRPr>
          </a:p>
          <a:p>
            <a:pPr marL="0" lvl="1" indent="0" algn="just">
              <a:buNone/>
            </a:pPr>
            <a:r>
              <a:rPr lang="en-US" sz="1600" dirty="0" smtClean="0">
                <a:solidFill>
                  <a:schemeClr val="tx1"/>
                </a:solidFill>
                <a:latin typeface="Times New Roman" pitchFamily="18" charset="0"/>
                <a:cs typeface="Times New Roman" pitchFamily="18" charset="0"/>
              </a:rPr>
              <a:t>Consider reforming irrevocable trusts previously established by the client for estate tax avoidance purposes to provide the client with a testamentary general power of appointment or another power over the trust assets that would cause them to be included in his gross estate for estate tax purposes in order to cause a step-up in income tax basis on the death of the grantor.</a:t>
            </a:r>
          </a:p>
          <a:p>
            <a:pPr lvl="1" algn="just">
              <a:buNone/>
            </a:pPr>
            <a:endParaRPr lang="en-US" sz="1600" dirty="0" smtClean="0">
              <a:solidFill>
                <a:schemeClr val="tx1"/>
              </a:solidFill>
              <a:latin typeface="Times New Roman" pitchFamily="18" charset="0"/>
              <a:cs typeface="Times New Roman" pitchFamily="18" charset="0"/>
            </a:endParaRPr>
          </a:p>
          <a:p>
            <a:pPr algn="just">
              <a:buNone/>
            </a:pPr>
            <a:endParaRPr lang="en-US" sz="1600" dirty="0" smtClean="0">
              <a:latin typeface="Times New Roman" pitchFamily="18" charset="0"/>
              <a:cs typeface="Times New Roman" pitchFamily="18" charset="0"/>
            </a:endParaRPr>
          </a:p>
          <a:p>
            <a:pPr lvl="1" algn="just">
              <a:buNone/>
            </a:pPr>
            <a:endParaRPr lang="en-US" sz="1600" dirty="0" smtClean="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a:xfrm>
            <a:off x="0" y="0"/>
            <a:ext cx="9144000" cy="457200"/>
          </a:xfrm>
        </p:spPr>
        <p:txBody>
          <a:bodyPr>
            <a:normAutofit/>
          </a:bodyPr>
          <a:lstStyle/>
          <a:p>
            <a:r>
              <a:rPr lang="en-US" sz="1800" b="1" dirty="0" smtClean="0"/>
              <a:t>Action Checklist for 2013 Estate and Entity/Asset Structuring Update</a:t>
            </a:r>
            <a:endParaRPr lang="en-US" sz="1800" b="1"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46</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609601"/>
          <a:ext cx="8763000" cy="5105399"/>
        </p:xfrm>
        <a:graphic>
          <a:graphicData uri="http://schemas.openxmlformats.org/drawingml/2006/table">
            <a:tbl>
              <a:tblPr firstRow="1" bandRow="1">
                <a:tableStyleId>{2D5ABB26-0587-4C30-8999-92F81FD0307C}</a:tableStyleId>
              </a:tblPr>
              <a:tblGrid>
                <a:gridCol w="8763000"/>
              </a:tblGrid>
              <a:tr h="510539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Times New Roman" pitchFamily="18" charset="0"/>
                          <a:cs typeface="Times New Roman" pitchFamily="18" charset="0"/>
                        </a:rPr>
                        <a:t>Facilitate having Credit Shelter Trust language be flexible to allow trust assets to be includable in the estate of the surviving spouse to get an income tax basis step-up.</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0" baseline="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cs typeface="Times New Roman" pitchFamily="18" charset="0"/>
                        </a:rPr>
                        <a:t>Reconsider creditor protection trust planning with the business purpose of funding to complete a gift to take the assets and future growth out of the grantor’s estate, notwithstanding that the grantor may be a discretionary beneficiary.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cs typeface="Times New Roman" pitchFamily="18" charset="0"/>
                        </a:rPr>
                        <a:t>Consider whether to use a trust </a:t>
                      </a:r>
                      <a:r>
                        <a:rPr lang="en-US" sz="1800" b="0" dirty="0" err="1" smtClean="0">
                          <a:latin typeface="Times New Roman" pitchFamily="18" charset="0"/>
                          <a:cs typeface="Times New Roman" pitchFamily="18" charset="0"/>
                        </a:rPr>
                        <a:t>sitused</a:t>
                      </a:r>
                      <a:r>
                        <a:rPr lang="en-US" sz="1800" b="0" dirty="0" smtClean="0">
                          <a:latin typeface="Times New Roman" pitchFamily="18" charset="0"/>
                          <a:cs typeface="Times New Roman" pitchFamily="18" charset="0"/>
                        </a:rPr>
                        <a:t> in an asset protection jurisdiction (such as Nevada, Alaska, Delaware, Belize or the Cook Islands) to hold assets that presently would only be protected under charging order rules.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smtClean="0">
                        <a:latin typeface="Times New Roman" pitchFamily="18" charset="0"/>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smtClean="0">
                          <a:latin typeface="Times New Roman" pitchFamily="18" charset="0"/>
                          <a:cs typeface="Times New Roman" pitchFamily="18" charset="0"/>
                        </a:rPr>
                        <a:t>Combine effectiveness of an asset protection trust for credit shelter and protection purposes.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dirty="0" smtClean="0">
                        <a:latin typeface="Times New Roman" pitchFamily="18" charset="0"/>
                        <a:cs typeface="Times New Roman" pitchFamily="18" charset="0"/>
                      </a:endParaRPr>
                    </a:p>
                    <a:p>
                      <a:pPr marL="4763" indent="-4763" algn="just">
                        <a:buNone/>
                      </a:pPr>
                      <a:r>
                        <a:rPr lang="en-US" sz="1800" dirty="0" smtClean="0">
                          <a:solidFill>
                            <a:prstClr val="black"/>
                          </a:solidFill>
                        </a:rPr>
                        <a:t>	Consider implementing a gifting program for the $14,000 annual exclusion allowance, plus the $130,000 exemption increase.  </a:t>
                      </a:r>
                    </a:p>
                    <a:p>
                      <a:pPr marL="4763" indent="-4763" algn="just">
                        <a:buFont typeface="+mj-lt"/>
                        <a:buAutoNum type="arabicPeriod" startAt="6"/>
                      </a:pPr>
                      <a:endParaRPr lang="en-US" sz="1800" dirty="0" smtClean="0">
                        <a:solidFill>
                          <a:prstClr val="black"/>
                        </a:solidFill>
                      </a:endParaRPr>
                    </a:p>
                    <a:p>
                      <a:pPr marL="4763" indent="-4763" algn="just">
                        <a:buNone/>
                      </a:pPr>
                      <a:r>
                        <a:rPr lang="en-US" sz="1800" dirty="0" smtClean="0">
                          <a:solidFill>
                            <a:prstClr val="black"/>
                          </a:solidFill>
                        </a:rPr>
                        <a:t>	Will increased exclusion gifting be done annually, every other year, or at some other regular frequency to avoid having to file gift tax returns every year?</a:t>
                      </a:r>
                    </a:p>
                  </a:txBody>
                  <a:tcPr/>
                </a:tc>
              </a:tr>
            </a:tbl>
          </a:graphicData>
        </a:graphic>
      </p:graphicFrame>
      <p:sp>
        <p:nvSpPr>
          <p:cNvPr id="8" name="Title 1"/>
          <p:cNvSpPr txBox="1">
            <a:spLocks/>
          </p:cNvSpPr>
          <p:nvPr/>
        </p:nvSpPr>
        <p:spPr>
          <a:xfrm>
            <a:off x="0" y="0"/>
            <a:ext cx="9144000" cy="457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solidFill>
                  <a:schemeClr val="accent3">
                    <a:shade val="75000"/>
                  </a:schemeClr>
                </a:solidFill>
                <a:latin typeface="+mj-lt"/>
                <a:ea typeface="+mj-ea"/>
                <a:cs typeface="+mj-cs"/>
              </a:rPr>
              <a:t>Action Checklist for 2013 Estate and Entity/Asset Structuring Update</a:t>
            </a:r>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47</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48</a:t>
            </a:fld>
            <a:endParaRPr lang="en-US" dirty="0"/>
          </a:p>
        </p:txBody>
      </p:sp>
      <p:graphicFrame>
        <p:nvGraphicFramePr>
          <p:cNvPr id="3" name="Table 2"/>
          <p:cNvGraphicFramePr>
            <a:graphicFrameLocks noGrp="1"/>
          </p:cNvGraphicFramePr>
          <p:nvPr/>
        </p:nvGraphicFramePr>
        <p:xfrm>
          <a:off x="0" y="838200"/>
          <a:ext cx="9144004" cy="5714995"/>
        </p:xfrm>
        <a:graphic>
          <a:graphicData uri="http://schemas.openxmlformats.org/drawingml/2006/table">
            <a:tbl>
              <a:tblPr/>
              <a:tblGrid>
                <a:gridCol w="602902"/>
                <a:gridCol w="1419330"/>
                <a:gridCol w="1293725"/>
                <a:gridCol w="1783583"/>
                <a:gridCol w="1256045"/>
                <a:gridCol w="1557496"/>
                <a:gridCol w="1230923"/>
              </a:tblGrid>
              <a:tr h="514585">
                <a:tc>
                  <a:txBody>
                    <a:bodyPr/>
                    <a:lstStyle/>
                    <a:p>
                      <a:pPr algn="ctr" fontAlgn="b"/>
                      <a:r>
                        <a:rPr lang="en-US" sz="1000" b="1" i="0" u="none" strike="noStrike" dirty="0">
                          <a:latin typeface="Arial"/>
                        </a:rPr>
                        <a:t>Year</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Reportable Gifting</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Gifting Equivalent Amount Applying 30% Discount </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Value Added By Discount Phenomenon</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40% Estate Tax Savings (40% of Value Added)</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$2,400.00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$28,840.00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$41,200.00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$12,360.00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$4,944.00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$44,570.40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$63,672.00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$19,101.60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$7,640.64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$61,244.62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$87,492.32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$26,247.70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$10,499.08</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$78,919.30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$112,741.86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$33,822.56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$13,529.02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$97,654.46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$139,506.37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$41,851.91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$16,740.76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$117,513.73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$167,876.75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$50,363.03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$20,145.21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$138,564.55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$197,949.36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$59,384.81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$23,753.92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$160,878.42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$229,826.32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$68,947.90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$27,579.16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$184,531.13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$263,615.90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$79,084.77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$31,633.91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$195,603.00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$279,432.85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$83,829.86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$33,531.94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$207,339.18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$296,198.82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$88,859.65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$35,543.86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$219,779.53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$313,970.75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$94,191.23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$37,676.49</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$232,966.30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$332,809.00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$99,842.70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$39,937.08</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$246,944.28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$352,777.54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$105,833.26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$42,333.30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$261,760.93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$373,944.19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$112,183.26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$44,873.30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$277,466.59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$396,380.84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$118,914.25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$47,565.70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$294,114.58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$420,163.69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$126,049.11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$50,419.64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$311,761.46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$445,373.51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$133,612.05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$53,444.82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$330,467.15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$472,095.93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$141,628.78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$56,651.51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$350,295.18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$500,421.68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$150,126.50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$60,050.60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$371,312.89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$530,446.98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$159,134.09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$63,653.64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$393,591.66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$562,273.80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$168,682.14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$67,472.86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$417,207.16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$596,010.23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$178,803.07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$71,521.23</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$442,239.59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$631,770.84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$189,531.25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$75,812.50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$468,773.96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$669,677.09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$200,903.13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$80,361.25</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$496,900.40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$709,857.72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$212,957.32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$85,182.93</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$526,714.43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$752,449.18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$225,734.75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$90,293.90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$558,317.29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$797,596.13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$239,278.84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$95,711.54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$591,816.33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$845,451.90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$253,635.57</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$101,454.23</a:t>
                      </a:r>
                    </a:p>
                  </a:txBody>
                  <a:tcPr marL="5024" marR="5024" marT="5024" marB="0" anchor="b">
                    <a:lnL>
                      <a:noFill/>
                    </a:lnL>
                    <a:lnR>
                      <a:noFill/>
                    </a:lnR>
                    <a:lnT>
                      <a:noFill/>
                    </a:lnT>
                    <a:lnB>
                      <a:noFill/>
                    </a:lnB>
                  </a:tcPr>
                </a:tc>
              </a:tr>
            </a:tbl>
          </a:graphicData>
        </a:graphic>
      </p:graphicFrame>
      <p:sp>
        <p:nvSpPr>
          <p:cNvPr id="4" name="TextBox 3"/>
          <p:cNvSpPr txBox="1"/>
          <p:nvPr/>
        </p:nvSpPr>
        <p:spPr>
          <a:xfrm>
            <a:off x="0" y="381000"/>
            <a:ext cx="2895600" cy="707886"/>
          </a:xfrm>
          <a:prstGeom prst="rect">
            <a:avLst/>
          </a:prstGeom>
          <a:noFill/>
        </p:spPr>
        <p:txBody>
          <a:bodyPr wrap="square" rtlCol="0">
            <a:spAutoFit/>
          </a:bodyPr>
          <a:lstStyle/>
          <a:p>
            <a:r>
              <a:rPr lang="en-US" sz="1000" dirty="0" smtClean="0"/>
              <a:t>MOVING MORE VALUE OUT OF TAXABLE ESTATES BY USING DISCOUNTED LIMITED PARTNERSHIP OR LLC ANNUAL GIFTING</a:t>
            </a:r>
            <a:endParaRPr lang="en-US" sz="1000" dirty="0"/>
          </a:p>
        </p:txBody>
      </p:sp>
      <p:sp>
        <p:nvSpPr>
          <p:cNvPr id="5" name="TextBox 4"/>
          <p:cNvSpPr txBox="1"/>
          <p:nvPr/>
        </p:nvSpPr>
        <p:spPr>
          <a:xfrm>
            <a:off x="0" y="0"/>
            <a:ext cx="9144000" cy="600164"/>
          </a:xfrm>
          <a:prstGeom prst="rect">
            <a:avLst/>
          </a:prstGeom>
          <a:noFill/>
        </p:spPr>
        <p:txBody>
          <a:bodyPr wrap="square" rtlCol="0">
            <a:spAutoFit/>
          </a:bodyPr>
          <a:lstStyle/>
          <a:p>
            <a:pPr algn="ctr"/>
            <a:r>
              <a:rPr lang="en-US" sz="1100" dirty="0" smtClean="0"/>
              <a:t>10 YEAR GIFTING PERIOD – ALLOWING GROWTH THEREAFTER</a:t>
            </a:r>
          </a:p>
          <a:p>
            <a:pPr algn="ctr"/>
            <a:r>
              <a:rPr lang="en-US" sz="1100" dirty="0" smtClean="0"/>
              <a:t>$14,000 ANNUAL EXCLUSION ALLOWANCE</a:t>
            </a:r>
          </a:p>
          <a:p>
            <a:pPr algn="ctr"/>
            <a:r>
              <a:rPr lang="en-US" sz="1100" dirty="0" smtClean="0"/>
              <a:t>30% VALUATION DISCOUNT</a:t>
            </a:r>
            <a:endParaRPr lang="en-US" sz="1100" dirty="0"/>
          </a:p>
        </p:txBody>
      </p:sp>
      <p:sp>
        <p:nvSpPr>
          <p:cNvPr id="8" name="TextBox 7"/>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48</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371600"/>
            <a:ext cx="9144000" cy="1477328"/>
          </a:xfrm>
          <a:prstGeom prst="rect">
            <a:avLst/>
          </a:prstGeom>
        </p:spPr>
        <p:txBody>
          <a:bodyPr wrap="square">
            <a:spAutoFit/>
          </a:bodyPr>
          <a:lstStyle/>
          <a:p>
            <a:pPr algn="just"/>
            <a:r>
              <a:rPr lang="en-US" dirty="0" smtClean="0">
                <a:solidFill>
                  <a:prstClr val="black"/>
                </a:solidFill>
              </a:rPr>
              <a:t>Calendar additional gifts once the gift tax statute of limitations has run on returns filed for large 2011 and 2012 discounted gifts to make use of remaining credit exemption amounts.</a:t>
            </a:r>
          </a:p>
          <a:p>
            <a:pPr algn="just">
              <a:buFont typeface="+mj-lt"/>
              <a:buAutoNum type="arabicPeriod" startAt="7"/>
            </a:pPr>
            <a:endParaRPr lang="en-US" dirty="0" smtClean="0">
              <a:solidFill>
                <a:prstClr val="black"/>
              </a:solidFill>
            </a:endParaRPr>
          </a:p>
          <a:p>
            <a:pPr algn="just"/>
            <a:r>
              <a:rPr lang="en-US" dirty="0" smtClean="0">
                <a:solidFill>
                  <a:prstClr val="black"/>
                </a:solidFill>
              </a:rPr>
              <a:t>Calendar review of possible exercise of powers of appointment?</a:t>
            </a:r>
          </a:p>
        </p:txBody>
      </p:sp>
      <p:sp>
        <p:nvSpPr>
          <p:cNvPr id="4" name="Title 1"/>
          <p:cNvSpPr txBox="1">
            <a:spLocks/>
          </p:cNvSpPr>
          <p:nvPr/>
        </p:nvSpPr>
        <p:spPr>
          <a:xfrm>
            <a:off x="0" y="0"/>
            <a:ext cx="9144000" cy="105156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a:solidFill>
                  <a:schemeClr val="accent3">
                    <a:shade val="75000"/>
                  </a:schemeClr>
                </a:solidFill>
                <a:latin typeface="+mj-lt"/>
                <a:ea typeface="+mj-ea"/>
                <a:cs typeface="+mj-cs"/>
              </a:rPr>
              <a:t>Action Checklist for 2013 Estate and Entity/Asset Structuring Update</a:t>
            </a:r>
          </a:p>
        </p:txBody>
      </p:sp>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49</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ver 3 9 12.JPG"/>
          <p:cNvPicPr>
            <a:picLocks noChangeAspect="1"/>
          </p:cNvPicPr>
          <p:nvPr/>
        </p:nvPicPr>
        <p:blipFill>
          <a:blip r:embed="rId2" cstate="print"/>
          <a:stretch>
            <a:fillRect/>
          </a:stretch>
        </p:blipFill>
        <p:spPr>
          <a:xfrm>
            <a:off x="381000" y="609600"/>
            <a:ext cx="3962400" cy="4939863"/>
          </a:xfrm>
          <a:prstGeom prst="rect">
            <a:avLst/>
          </a:prstGeom>
        </p:spPr>
      </p:pic>
      <p:pic>
        <p:nvPicPr>
          <p:cNvPr id="3" name="Picture 2" descr="Cover 8.9.12.JPG"/>
          <p:cNvPicPr>
            <a:picLocks noChangeAspect="1"/>
          </p:cNvPicPr>
          <p:nvPr/>
        </p:nvPicPr>
        <p:blipFill>
          <a:blip r:embed="rId3" cstate="print"/>
          <a:stretch>
            <a:fillRect/>
          </a:stretch>
        </p:blipFill>
        <p:spPr>
          <a:xfrm>
            <a:off x="4876800" y="609600"/>
            <a:ext cx="3962400" cy="4953000"/>
          </a:xfrm>
          <a:prstGeom prst="rect">
            <a:avLst/>
          </a:prstGeom>
        </p:spPr>
      </p:pic>
      <p:sp>
        <p:nvSpPr>
          <p:cNvPr id="4" name="Rectangle 3"/>
          <p:cNvSpPr/>
          <p:nvPr/>
        </p:nvSpPr>
        <p:spPr>
          <a:xfrm>
            <a:off x="4876800" y="609600"/>
            <a:ext cx="3962400" cy="4953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8" name="TextBox 7"/>
          <p:cNvSpPr txBox="1"/>
          <p:nvPr/>
        </p:nvSpPr>
        <p:spPr>
          <a:xfrm>
            <a:off x="0" y="0"/>
            <a:ext cx="9144000" cy="369332"/>
          </a:xfrm>
          <a:prstGeom prst="rect">
            <a:avLst/>
          </a:prstGeom>
          <a:noFill/>
        </p:spPr>
        <p:txBody>
          <a:bodyPr wrap="square" rtlCol="0">
            <a:spAutoFit/>
          </a:bodyPr>
          <a:lstStyle/>
          <a:p>
            <a:pPr algn="ctr"/>
            <a:r>
              <a:rPr lang="en-US" sz="1600" dirty="0" smtClean="0"/>
              <a:t>HADDON HALL PUBLISHING PRESENTS THE FOLLOWING BOOKS FOR PHYSICIANS</a:t>
            </a:r>
            <a:r>
              <a:rPr lang="en-US" dirty="0" smtClean="0"/>
              <a:t>:</a:t>
            </a:r>
            <a:endParaRPr lang="en-US" dirty="0"/>
          </a:p>
        </p:txBody>
      </p:sp>
      <p:sp>
        <p:nvSpPr>
          <p:cNvPr id="9" name="TextBox 8"/>
          <p:cNvSpPr txBox="1"/>
          <p:nvPr/>
        </p:nvSpPr>
        <p:spPr>
          <a:xfrm>
            <a:off x="304800" y="5791200"/>
            <a:ext cx="8534400" cy="646331"/>
          </a:xfrm>
          <a:prstGeom prst="rect">
            <a:avLst/>
          </a:prstGeom>
          <a:noFill/>
        </p:spPr>
        <p:txBody>
          <a:bodyPr wrap="square" rtlCol="0">
            <a:spAutoFit/>
          </a:bodyPr>
          <a:lstStyle/>
          <a:p>
            <a:pPr algn="ctr"/>
            <a:r>
              <a:rPr lang="en-US" dirty="0" smtClean="0"/>
              <a:t>To order either of the above books for a special rate of $1.99 for electronic and $9.99 printed, please email janine@gassmanpa.com</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638799" y="6553200"/>
            <a:ext cx="2426413" cy="207196"/>
          </a:xfrm>
          <a:prstGeom prst="rect">
            <a:avLst/>
          </a:prstGeom>
          <a:noFill/>
        </p:spPr>
        <p:txBody>
          <a:bodyPr wrap="square" rtlCol="0">
            <a:spAutoFit/>
          </a:bodyPr>
          <a:lstStyle/>
          <a:p>
            <a:r>
              <a:rPr lang="en-US" sz="700" dirty="0" smtClean="0"/>
              <a:t>          Building 1              Lot 1               Condo 1</a:t>
            </a:r>
            <a:endParaRPr lang="en-US" sz="700" dirty="0"/>
          </a:p>
        </p:txBody>
      </p:sp>
      <p:sp>
        <p:nvSpPr>
          <p:cNvPr id="5" name="Rectangle 2"/>
          <p:cNvSpPr>
            <a:spLocks noChangeArrowheads="1"/>
          </p:cNvSpPr>
          <p:nvPr/>
        </p:nvSpPr>
        <p:spPr bwMode="auto">
          <a:xfrm>
            <a:off x="0" y="131763"/>
            <a:ext cx="9144000" cy="457200"/>
          </a:xfrm>
          <a:prstGeom prst="rect">
            <a:avLst/>
          </a:prstGeom>
          <a:noFill/>
          <a:ln w="9525">
            <a:noFill/>
            <a:miter lim="800000"/>
            <a:headEnd/>
            <a:tailEnd/>
          </a:ln>
        </p:spPr>
        <p:txBody>
          <a:bodyPr wrap="none" lIns="79234" tIns="39617" rIns="79234" bIns="39617" anchor="ctr"/>
          <a:lstStyle/>
          <a:p>
            <a:pPr algn="ctr" defTabSz="711200"/>
            <a:r>
              <a:rPr lang="en-US" sz="1600" b="1" dirty="0">
                <a:solidFill>
                  <a:schemeClr val="accent3">
                    <a:shade val="75000"/>
                  </a:schemeClr>
                </a:solidFill>
                <a:latin typeface="+mj-lt"/>
                <a:ea typeface="+mj-ea"/>
                <a:cs typeface="+mj-cs"/>
              </a:rPr>
              <a:t>WHERE DOES THE TRUST FIT IN LOGISTICALLY?</a:t>
            </a:r>
          </a:p>
          <a:p>
            <a:pPr algn="ctr" defTabSz="711200"/>
            <a:r>
              <a:rPr lang="en-US" sz="1600" b="1" dirty="0">
                <a:solidFill>
                  <a:schemeClr val="accent3">
                    <a:shade val="75000"/>
                  </a:schemeClr>
                </a:solidFill>
                <a:latin typeface="+mj-lt"/>
                <a:ea typeface="+mj-ea"/>
                <a:cs typeface="+mj-cs"/>
              </a:rPr>
              <a:t>ESTATE AND ASSET PROTECTION PLANNING FOR THE SINGLE PROFESSIONAL</a:t>
            </a:r>
          </a:p>
        </p:txBody>
      </p:sp>
      <p:sp>
        <p:nvSpPr>
          <p:cNvPr id="6" name="Oval 5"/>
          <p:cNvSpPr/>
          <p:nvPr/>
        </p:nvSpPr>
        <p:spPr bwMode="auto">
          <a:xfrm>
            <a:off x="1828800" y="838200"/>
            <a:ext cx="1295400" cy="8382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SINGLE (NON-MARRIED) INVIDIDUAL</a:t>
            </a:r>
            <a:endParaRPr lang="en-US" sz="800" b="1" dirty="0">
              <a:solidFill>
                <a:schemeClr val="tx1"/>
              </a:solidFill>
            </a:endParaRPr>
          </a:p>
        </p:txBody>
      </p:sp>
      <p:sp>
        <p:nvSpPr>
          <p:cNvPr id="7" name="Oval 6"/>
          <p:cNvSpPr/>
          <p:nvPr/>
        </p:nvSpPr>
        <p:spPr bwMode="auto">
          <a:xfrm>
            <a:off x="2743200" y="1981200"/>
            <a:ext cx="1676400" cy="6858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1000" b="1" dirty="0" smtClean="0">
                <a:solidFill>
                  <a:schemeClr val="tx1"/>
                </a:solidFill>
              </a:rPr>
              <a:t>HOMESTEAD</a:t>
            </a:r>
            <a:endParaRPr lang="en-US" sz="800" b="1" dirty="0">
              <a:solidFill>
                <a:schemeClr val="tx1"/>
              </a:solidFill>
            </a:endParaRPr>
          </a:p>
        </p:txBody>
      </p:sp>
      <p:sp>
        <p:nvSpPr>
          <p:cNvPr id="8" name="Oval 7"/>
          <p:cNvSpPr/>
          <p:nvPr/>
        </p:nvSpPr>
        <p:spPr bwMode="auto">
          <a:xfrm>
            <a:off x="1905000" y="2743200"/>
            <a:ext cx="990600" cy="9144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LIVING TRUST</a:t>
            </a:r>
            <a:endParaRPr lang="en-US" sz="800" b="1" dirty="0">
              <a:solidFill>
                <a:schemeClr val="tx1"/>
              </a:solidFill>
            </a:endParaRPr>
          </a:p>
        </p:txBody>
      </p:sp>
      <p:sp>
        <p:nvSpPr>
          <p:cNvPr id="9" name="TextBox 8"/>
          <p:cNvSpPr txBox="1"/>
          <p:nvPr/>
        </p:nvSpPr>
        <p:spPr>
          <a:xfrm>
            <a:off x="0" y="2057400"/>
            <a:ext cx="2438400" cy="784830"/>
          </a:xfrm>
          <a:prstGeom prst="rect">
            <a:avLst/>
          </a:prstGeom>
          <a:noFill/>
        </p:spPr>
        <p:txBody>
          <a:bodyPr wrap="square" rtlCol="0">
            <a:spAutoFit/>
          </a:bodyPr>
          <a:lstStyle/>
          <a:p>
            <a:r>
              <a:rPr lang="en-US" sz="900" dirty="0" smtClean="0"/>
              <a:t>IRA Account                           Automobile</a:t>
            </a:r>
          </a:p>
          <a:p>
            <a:r>
              <a:rPr lang="en-US" sz="900" dirty="0" smtClean="0"/>
              <a:t>401k/Pension Account</a:t>
            </a:r>
          </a:p>
          <a:p>
            <a:r>
              <a:rPr lang="en-US" sz="900" dirty="0" smtClean="0"/>
              <a:t>Annuity Contracts</a:t>
            </a:r>
          </a:p>
          <a:p>
            <a:r>
              <a:rPr lang="en-US" sz="900" dirty="0" smtClean="0"/>
              <a:t>Life Insurance</a:t>
            </a:r>
          </a:p>
          <a:p>
            <a:r>
              <a:rPr lang="en-US" sz="900" dirty="0" smtClean="0"/>
              <a:t>Can deposit into a wage account.</a:t>
            </a:r>
            <a:endParaRPr lang="en-US" sz="900" dirty="0"/>
          </a:p>
        </p:txBody>
      </p:sp>
      <p:sp>
        <p:nvSpPr>
          <p:cNvPr id="10" name="Rectangle 9"/>
          <p:cNvSpPr/>
          <p:nvPr/>
        </p:nvSpPr>
        <p:spPr bwMode="auto">
          <a:xfrm>
            <a:off x="77913" y="4833992"/>
            <a:ext cx="906694" cy="765424"/>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WAGE ACCOUNT?</a:t>
            </a:r>
          </a:p>
        </p:txBody>
      </p:sp>
      <p:sp>
        <p:nvSpPr>
          <p:cNvPr id="11" name="Oval 10"/>
          <p:cNvSpPr/>
          <p:nvPr/>
        </p:nvSpPr>
        <p:spPr bwMode="auto">
          <a:xfrm>
            <a:off x="1447800" y="4648200"/>
            <a:ext cx="1371600" cy="11430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PROFESSIONAL PRACTICE CORPORATION</a:t>
            </a:r>
            <a:endParaRPr lang="en-US" sz="700" b="1" dirty="0">
              <a:solidFill>
                <a:schemeClr val="tx1"/>
              </a:solidFill>
            </a:endParaRPr>
          </a:p>
        </p:txBody>
      </p:sp>
      <p:sp>
        <p:nvSpPr>
          <p:cNvPr id="12" name="Oval 11"/>
          <p:cNvSpPr/>
          <p:nvPr/>
        </p:nvSpPr>
        <p:spPr bwMode="auto">
          <a:xfrm>
            <a:off x="3276600" y="4648200"/>
            <a:ext cx="1371600" cy="11430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PROFESSIONAL BUILDING AND/OR EQUIPMENT LLC</a:t>
            </a:r>
            <a:endParaRPr lang="en-US" sz="700" b="1" dirty="0">
              <a:solidFill>
                <a:schemeClr val="tx1"/>
              </a:solidFill>
            </a:endParaRPr>
          </a:p>
        </p:txBody>
      </p:sp>
      <p:sp>
        <p:nvSpPr>
          <p:cNvPr id="13" name="Oval 12"/>
          <p:cNvSpPr/>
          <p:nvPr/>
        </p:nvSpPr>
        <p:spPr bwMode="auto">
          <a:xfrm>
            <a:off x="4724400" y="4648200"/>
            <a:ext cx="1295400" cy="11430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SECURITIES FLP</a:t>
            </a:r>
            <a:endParaRPr lang="en-US" sz="700" b="1" dirty="0">
              <a:solidFill>
                <a:schemeClr val="tx1"/>
              </a:solidFill>
            </a:endParaRPr>
          </a:p>
        </p:txBody>
      </p:sp>
      <p:sp>
        <p:nvSpPr>
          <p:cNvPr id="14" name="Oval 13"/>
          <p:cNvSpPr/>
          <p:nvPr/>
        </p:nvSpPr>
        <p:spPr bwMode="auto">
          <a:xfrm>
            <a:off x="6172200" y="4648200"/>
            <a:ext cx="1295400" cy="11430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REAL ESTATE FLP</a:t>
            </a:r>
            <a:endParaRPr lang="en-US" sz="700" b="1" dirty="0">
              <a:solidFill>
                <a:schemeClr val="tx1"/>
              </a:solidFill>
            </a:endParaRPr>
          </a:p>
        </p:txBody>
      </p:sp>
      <p:sp>
        <p:nvSpPr>
          <p:cNvPr id="15" name="Oval 14"/>
          <p:cNvSpPr/>
          <p:nvPr/>
        </p:nvSpPr>
        <p:spPr bwMode="auto">
          <a:xfrm>
            <a:off x="5867400" y="6019800"/>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6" name="Oval 15"/>
          <p:cNvSpPr/>
          <p:nvPr/>
        </p:nvSpPr>
        <p:spPr bwMode="auto">
          <a:xfrm>
            <a:off x="6518097" y="6020656"/>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7" name="Oval 16"/>
          <p:cNvSpPr/>
          <p:nvPr/>
        </p:nvSpPr>
        <p:spPr bwMode="auto">
          <a:xfrm>
            <a:off x="7162800" y="6019800"/>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8" name="Oval 17"/>
          <p:cNvSpPr/>
          <p:nvPr/>
        </p:nvSpPr>
        <p:spPr bwMode="auto">
          <a:xfrm>
            <a:off x="4267200" y="2743200"/>
            <a:ext cx="1066800" cy="9906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GIFTING TRUST</a:t>
            </a:r>
            <a:endParaRPr lang="en-US" sz="800" b="1" dirty="0">
              <a:solidFill>
                <a:schemeClr val="tx1"/>
              </a:solidFill>
            </a:endParaRPr>
          </a:p>
        </p:txBody>
      </p:sp>
      <p:sp>
        <p:nvSpPr>
          <p:cNvPr id="19" name="Oval 18"/>
          <p:cNvSpPr/>
          <p:nvPr/>
        </p:nvSpPr>
        <p:spPr bwMode="auto">
          <a:xfrm>
            <a:off x="5410200" y="2743200"/>
            <a:ext cx="1219200" cy="9906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OFFSHORE ASSET PROTECTION TRUST</a:t>
            </a:r>
            <a:endParaRPr lang="en-US" sz="700" b="1" dirty="0">
              <a:solidFill>
                <a:schemeClr val="tx1"/>
              </a:solidFill>
            </a:endParaRPr>
          </a:p>
        </p:txBody>
      </p:sp>
      <p:sp>
        <p:nvSpPr>
          <p:cNvPr id="20" name="Oval 19"/>
          <p:cNvSpPr/>
          <p:nvPr/>
        </p:nvSpPr>
        <p:spPr bwMode="auto">
          <a:xfrm>
            <a:off x="6705600" y="2743200"/>
            <a:ext cx="1219200" cy="9906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NEVADA ASSET PROTECTION TRUST</a:t>
            </a:r>
            <a:endParaRPr lang="en-US" sz="700" b="1" dirty="0">
              <a:solidFill>
                <a:schemeClr val="tx1"/>
              </a:solidFill>
            </a:endParaRPr>
          </a:p>
        </p:txBody>
      </p:sp>
      <p:sp>
        <p:nvSpPr>
          <p:cNvPr id="21" name="Oval 20"/>
          <p:cNvSpPr/>
          <p:nvPr/>
        </p:nvSpPr>
        <p:spPr bwMode="auto">
          <a:xfrm>
            <a:off x="8001000" y="2743200"/>
            <a:ext cx="1143000" cy="9906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TRUST FORMED BY CHILD WITH EXCESS ASSETS</a:t>
            </a:r>
            <a:endParaRPr lang="en-US" sz="700" b="1" dirty="0">
              <a:solidFill>
                <a:schemeClr val="tx1"/>
              </a:solidFill>
            </a:endParaRPr>
          </a:p>
        </p:txBody>
      </p:sp>
      <p:cxnSp>
        <p:nvCxnSpPr>
          <p:cNvPr id="22" name="Straight Connector 21"/>
          <p:cNvCxnSpPr>
            <a:stCxn id="14" idx="4"/>
            <a:endCxn id="16" idx="0"/>
          </p:cNvCxnSpPr>
          <p:nvPr/>
        </p:nvCxnSpPr>
        <p:spPr bwMode="auto">
          <a:xfrm>
            <a:off x="6819900" y="5791200"/>
            <a:ext cx="2997" cy="229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a:endCxn id="17" idx="0"/>
          </p:cNvCxnSpPr>
          <p:nvPr/>
        </p:nvCxnSpPr>
        <p:spPr bwMode="auto">
          <a:xfrm>
            <a:off x="6819900" y="5791200"/>
            <a:ext cx="6477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stCxn id="14" idx="4"/>
            <a:endCxn id="15" idx="0"/>
          </p:cNvCxnSpPr>
          <p:nvPr/>
        </p:nvCxnSpPr>
        <p:spPr bwMode="auto">
          <a:xfrm flipH="1">
            <a:off x="6172200" y="5791200"/>
            <a:ext cx="6477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9" idx="4"/>
            <a:endCxn id="14" idx="0"/>
          </p:cNvCxnSpPr>
          <p:nvPr/>
        </p:nvCxnSpPr>
        <p:spPr bwMode="auto">
          <a:xfrm>
            <a:off x="6019800" y="3733800"/>
            <a:ext cx="8001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8" idx="4"/>
            <a:endCxn id="14" idx="0"/>
          </p:cNvCxnSpPr>
          <p:nvPr/>
        </p:nvCxnSpPr>
        <p:spPr bwMode="auto">
          <a:xfrm>
            <a:off x="4800600" y="3733800"/>
            <a:ext cx="20193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18" idx="4"/>
            <a:endCxn id="13" idx="0"/>
          </p:cNvCxnSpPr>
          <p:nvPr/>
        </p:nvCxnSpPr>
        <p:spPr bwMode="auto">
          <a:xfrm>
            <a:off x="4800600" y="3733800"/>
            <a:ext cx="5715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18" idx="4"/>
            <a:endCxn id="12" idx="0"/>
          </p:cNvCxnSpPr>
          <p:nvPr/>
        </p:nvCxnSpPr>
        <p:spPr bwMode="auto">
          <a:xfrm flipH="1">
            <a:off x="3962400" y="3733800"/>
            <a:ext cx="8382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8" idx="4"/>
            <a:endCxn id="13" idx="0"/>
          </p:cNvCxnSpPr>
          <p:nvPr/>
        </p:nvCxnSpPr>
        <p:spPr bwMode="auto">
          <a:xfrm>
            <a:off x="2400300" y="3657600"/>
            <a:ext cx="29718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8" idx="4"/>
            <a:endCxn id="12" idx="0"/>
          </p:cNvCxnSpPr>
          <p:nvPr/>
        </p:nvCxnSpPr>
        <p:spPr bwMode="auto">
          <a:xfrm>
            <a:off x="2400300" y="3657600"/>
            <a:ext cx="15621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8" idx="4"/>
            <a:endCxn id="11" idx="0"/>
          </p:cNvCxnSpPr>
          <p:nvPr/>
        </p:nvCxnSpPr>
        <p:spPr bwMode="auto">
          <a:xfrm flipH="1">
            <a:off x="2133600" y="3657600"/>
            <a:ext cx="2667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Arrow Connector 31"/>
          <p:cNvCxnSpPr>
            <a:stCxn id="11" idx="2"/>
            <a:endCxn id="10" idx="3"/>
          </p:cNvCxnSpPr>
          <p:nvPr/>
        </p:nvCxnSpPr>
        <p:spPr bwMode="auto">
          <a:xfrm flipH="1" flipV="1">
            <a:off x="984607" y="5216704"/>
            <a:ext cx="463193" cy="29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990600" y="5029200"/>
            <a:ext cx="762000" cy="200055"/>
          </a:xfrm>
          <a:prstGeom prst="rect">
            <a:avLst/>
          </a:prstGeom>
          <a:noFill/>
        </p:spPr>
        <p:txBody>
          <a:bodyPr wrap="square" rtlCol="0">
            <a:spAutoFit/>
          </a:bodyPr>
          <a:lstStyle/>
          <a:p>
            <a:r>
              <a:rPr lang="en-US" sz="700" dirty="0" smtClean="0"/>
              <a:t>Wages</a:t>
            </a:r>
            <a:endParaRPr lang="en-US" sz="700" dirty="0"/>
          </a:p>
        </p:txBody>
      </p:sp>
      <p:cxnSp>
        <p:nvCxnSpPr>
          <p:cNvPr id="34" name="Straight Arrow Connector 33"/>
          <p:cNvCxnSpPr>
            <a:stCxn id="11" idx="6"/>
            <a:endCxn id="12" idx="2"/>
          </p:cNvCxnSpPr>
          <p:nvPr/>
        </p:nvCxnSpPr>
        <p:spPr bwMode="auto">
          <a:xfrm>
            <a:off x="2819400" y="52197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2819400" y="5257800"/>
            <a:ext cx="762000" cy="415498"/>
          </a:xfrm>
          <a:prstGeom prst="rect">
            <a:avLst/>
          </a:prstGeom>
          <a:noFill/>
        </p:spPr>
        <p:txBody>
          <a:bodyPr wrap="square" rtlCol="0">
            <a:spAutoFit/>
          </a:bodyPr>
          <a:lstStyle/>
          <a:p>
            <a:r>
              <a:rPr lang="en-US" sz="700" dirty="0" smtClean="0"/>
              <a:t>Long</a:t>
            </a:r>
          </a:p>
          <a:p>
            <a:r>
              <a:rPr lang="en-US" sz="700" dirty="0" smtClean="0"/>
              <a:t>Term</a:t>
            </a:r>
          </a:p>
          <a:p>
            <a:r>
              <a:rPr lang="en-US" sz="700" dirty="0" smtClean="0"/>
              <a:t>Lease</a:t>
            </a:r>
            <a:endParaRPr lang="en-US" sz="700" dirty="0"/>
          </a:p>
        </p:txBody>
      </p:sp>
      <p:sp>
        <p:nvSpPr>
          <p:cNvPr id="36" name="TextBox 35"/>
          <p:cNvSpPr txBox="1"/>
          <p:nvPr/>
        </p:nvSpPr>
        <p:spPr>
          <a:xfrm>
            <a:off x="1219200" y="5943600"/>
            <a:ext cx="1905000" cy="200055"/>
          </a:xfrm>
          <a:prstGeom prst="rect">
            <a:avLst/>
          </a:prstGeom>
          <a:noFill/>
        </p:spPr>
        <p:txBody>
          <a:bodyPr wrap="square" rtlCol="0">
            <a:spAutoFit/>
          </a:bodyPr>
          <a:lstStyle/>
          <a:p>
            <a:r>
              <a:rPr lang="en-US" sz="700" dirty="0" smtClean="0"/>
              <a:t>Furniture, equipment, accounts receivable</a:t>
            </a:r>
            <a:endParaRPr lang="en-US" sz="700" dirty="0"/>
          </a:p>
        </p:txBody>
      </p:sp>
      <p:sp>
        <p:nvSpPr>
          <p:cNvPr id="37" name="TextBox 36"/>
          <p:cNvSpPr txBox="1"/>
          <p:nvPr/>
        </p:nvSpPr>
        <p:spPr>
          <a:xfrm>
            <a:off x="4876800" y="5943600"/>
            <a:ext cx="990600" cy="200055"/>
          </a:xfrm>
          <a:prstGeom prst="rect">
            <a:avLst/>
          </a:prstGeom>
          <a:noFill/>
        </p:spPr>
        <p:txBody>
          <a:bodyPr wrap="square" rtlCol="0">
            <a:spAutoFit/>
          </a:bodyPr>
          <a:lstStyle/>
          <a:p>
            <a:r>
              <a:rPr lang="en-US" sz="700" dirty="0" smtClean="0"/>
              <a:t>Brokerage Accounts</a:t>
            </a:r>
            <a:endParaRPr lang="en-US" sz="700" dirty="0"/>
          </a:p>
        </p:txBody>
      </p:sp>
      <p:sp>
        <p:nvSpPr>
          <p:cNvPr id="38" name="TextBox 37"/>
          <p:cNvSpPr txBox="1"/>
          <p:nvPr/>
        </p:nvSpPr>
        <p:spPr>
          <a:xfrm>
            <a:off x="6858000" y="4191000"/>
            <a:ext cx="990600" cy="200055"/>
          </a:xfrm>
          <a:prstGeom prst="rect">
            <a:avLst/>
          </a:prstGeom>
          <a:noFill/>
        </p:spPr>
        <p:txBody>
          <a:bodyPr wrap="square" rtlCol="0">
            <a:spAutoFit/>
          </a:bodyPr>
          <a:lstStyle/>
          <a:p>
            <a:r>
              <a:rPr lang="en-US" sz="700" dirty="0" smtClean="0"/>
              <a:t>S Corporation Stock</a:t>
            </a:r>
            <a:endParaRPr lang="en-US" sz="700" dirty="0"/>
          </a:p>
        </p:txBody>
      </p:sp>
      <p:sp>
        <p:nvSpPr>
          <p:cNvPr id="39" name="TextBox 38"/>
          <p:cNvSpPr txBox="1"/>
          <p:nvPr/>
        </p:nvSpPr>
        <p:spPr>
          <a:xfrm>
            <a:off x="5257800" y="762000"/>
            <a:ext cx="3200400" cy="1200329"/>
          </a:xfrm>
          <a:prstGeom prst="rect">
            <a:avLst/>
          </a:prstGeom>
          <a:noFill/>
        </p:spPr>
        <p:txBody>
          <a:bodyPr wrap="square" rtlCol="0">
            <a:spAutoFit/>
          </a:bodyPr>
          <a:lstStyle/>
          <a:p>
            <a:r>
              <a:rPr lang="en-US" sz="900" dirty="0" smtClean="0"/>
              <a:t>Child or Children</a:t>
            </a:r>
          </a:p>
          <a:p>
            <a:endParaRPr lang="en-US" sz="900" dirty="0" smtClean="0"/>
          </a:p>
          <a:p>
            <a:r>
              <a:rPr lang="en-US" sz="900" dirty="0" smtClean="0"/>
              <a:t>529 Plans</a:t>
            </a:r>
          </a:p>
          <a:p>
            <a:endParaRPr lang="en-US" sz="900" dirty="0" smtClean="0"/>
          </a:p>
          <a:p>
            <a:r>
              <a:rPr lang="en-US" sz="900" dirty="0" smtClean="0"/>
              <a:t>UGMA Accounts (Subject to Creditors of the Child)</a:t>
            </a:r>
          </a:p>
          <a:p>
            <a:endParaRPr lang="en-US" sz="900" dirty="0" smtClean="0"/>
          </a:p>
          <a:p>
            <a:r>
              <a:rPr lang="en-US" sz="900" dirty="0" smtClean="0"/>
              <a:t>Child’s or Children’s Automobiles?</a:t>
            </a:r>
          </a:p>
          <a:p>
            <a:r>
              <a:rPr lang="en-US" sz="900" dirty="0" smtClean="0"/>
              <a:t>(Who signed for driving privileges?)</a:t>
            </a:r>
          </a:p>
        </p:txBody>
      </p:sp>
      <p:cxnSp>
        <p:nvCxnSpPr>
          <p:cNvPr id="40" name="Straight Connector 39"/>
          <p:cNvCxnSpPr>
            <a:stCxn id="6" idx="2"/>
          </p:cNvCxnSpPr>
          <p:nvPr/>
        </p:nvCxnSpPr>
        <p:spPr bwMode="auto">
          <a:xfrm flipH="1">
            <a:off x="609600" y="1257300"/>
            <a:ext cx="121920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6" idx="3"/>
          </p:cNvCxnSpPr>
          <p:nvPr/>
        </p:nvCxnSpPr>
        <p:spPr bwMode="auto">
          <a:xfrm flipH="1">
            <a:off x="1828801" y="1553649"/>
            <a:ext cx="189706" cy="503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6" idx="4"/>
            <a:endCxn id="7" idx="0"/>
          </p:cNvCxnSpPr>
          <p:nvPr/>
        </p:nvCxnSpPr>
        <p:spPr bwMode="auto">
          <a:xfrm>
            <a:off x="2476500" y="1676400"/>
            <a:ext cx="11049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6" idx="4"/>
          </p:cNvCxnSpPr>
          <p:nvPr/>
        </p:nvCxnSpPr>
        <p:spPr bwMode="auto">
          <a:xfrm flipH="1">
            <a:off x="2362200" y="1676400"/>
            <a:ext cx="11430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20" idx="4"/>
            <a:endCxn id="38" idx="0"/>
          </p:cNvCxnSpPr>
          <p:nvPr/>
        </p:nvCxnSpPr>
        <p:spPr bwMode="auto">
          <a:xfrm>
            <a:off x="7315200" y="3733800"/>
            <a:ext cx="381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2667000" y="4114800"/>
            <a:ext cx="762000" cy="200055"/>
          </a:xfrm>
          <a:prstGeom prst="rect">
            <a:avLst/>
          </a:prstGeom>
          <a:noFill/>
        </p:spPr>
        <p:txBody>
          <a:bodyPr wrap="square" rtlCol="0">
            <a:spAutoFit/>
          </a:bodyPr>
          <a:lstStyle/>
          <a:p>
            <a:r>
              <a:rPr lang="en-US" sz="700" dirty="0" smtClean="0"/>
              <a:t>97%</a:t>
            </a:r>
            <a:endParaRPr lang="en-US" sz="700" dirty="0"/>
          </a:p>
        </p:txBody>
      </p:sp>
      <p:sp>
        <p:nvSpPr>
          <p:cNvPr id="46" name="TextBox 45"/>
          <p:cNvSpPr txBox="1"/>
          <p:nvPr/>
        </p:nvSpPr>
        <p:spPr>
          <a:xfrm>
            <a:off x="3276600" y="4038600"/>
            <a:ext cx="762000" cy="200055"/>
          </a:xfrm>
          <a:prstGeom prst="rect">
            <a:avLst/>
          </a:prstGeom>
          <a:noFill/>
        </p:spPr>
        <p:txBody>
          <a:bodyPr wrap="square" rtlCol="0">
            <a:spAutoFit/>
          </a:bodyPr>
          <a:lstStyle/>
          <a:p>
            <a:r>
              <a:rPr lang="en-US" sz="700" dirty="0" smtClean="0"/>
              <a:t>97%</a:t>
            </a:r>
            <a:endParaRPr lang="en-US" sz="700" dirty="0"/>
          </a:p>
        </p:txBody>
      </p:sp>
      <p:sp>
        <p:nvSpPr>
          <p:cNvPr id="47" name="TextBox 46"/>
          <p:cNvSpPr txBox="1"/>
          <p:nvPr/>
        </p:nvSpPr>
        <p:spPr>
          <a:xfrm>
            <a:off x="4343400" y="3733800"/>
            <a:ext cx="609600" cy="200055"/>
          </a:xfrm>
          <a:prstGeom prst="rect">
            <a:avLst/>
          </a:prstGeom>
          <a:noFill/>
        </p:spPr>
        <p:txBody>
          <a:bodyPr wrap="square" rtlCol="0">
            <a:spAutoFit/>
          </a:bodyPr>
          <a:lstStyle/>
          <a:p>
            <a:r>
              <a:rPr lang="en-US" sz="700" dirty="0" smtClean="0"/>
              <a:t>3%</a:t>
            </a:r>
            <a:endParaRPr lang="en-US" sz="700" dirty="0"/>
          </a:p>
        </p:txBody>
      </p:sp>
      <p:sp>
        <p:nvSpPr>
          <p:cNvPr id="48" name="TextBox 47"/>
          <p:cNvSpPr txBox="1"/>
          <p:nvPr/>
        </p:nvSpPr>
        <p:spPr>
          <a:xfrm>
            <a:off x="4724400" y="3886200"/>
            <a:ext cx="609600" cy="200055"/>
          </a:xfrm>
          <a:prstGeom prst="rect">
            <a:avLst/>
          </a:prstGeom>
          <a:noFill/>
        </p:spPr>
        <p:txBody>
          <a:bodyPr wrap="square" rtlCol="0">
            <a:spAutoFit/>
          </a:bodyPr>
          <a:lstStyle/>
          <a:p>
            <a:r>
              <a:rPr lang="en-US" sz="700" dirty="0" smtClean="0"/>
              <a:t>3%</a:t>
            </a:r>
            <a:endParaRPr lang="en-US" sz="700" dirty="0"/>
          </a:p>
        </p:txBody>
      </p:sp>
      <p:sp>
        <p:nvSpPr>
          <p:cNvPr id="49" name="TextBox 48"/>
          <p:cNvSpPr txBox="1"/>
          <p:nvPr/>
        </p:nvSpPr>
        <p:spPr>
          <a:xfrm>
            <a:off x="5943600" y="4343400"/>
            <a:ext cx="609600" cy="200055"/>
          </a:xfrm>
          <a:prstGeom prst="rect">
            <a:avLst/>
          </a:prstGeom>
          <a:noFill/>
        </p:spPr>
        <p:txBody>
          <a:bodyPr wrap="square" rtlCol="0">
            <a:spAutoFit/>
          </a:bodyPr>
          <a:lstStyle/>
          <a:p>
            <a:r>
              <a:rPr lang="en-US" sz="700" dirty="0" smtClean="0"/>
              <a:t>1%</a:t>
            </a:r>
            <a:endParaRPr lang="en-US" sz="700" dirty="0"/>
          </a:p>
        </p:txBody>
      </p:sp>
      <p:sp>
        <p:nvSpPr>
          <p:cNvPr id="50" name="TextBox 49"/>
          <p:cNvSpPr txBox="1"/>
          <p:nvPr/>
        </p:nvSpPr>
        <p:spPr>
          <a:xfrm>
            <a:off x="6324600" y="3886200"/>
            <a:ext cx="762000" cy="200055"/>
          </a:xfrm>
          <a:prstGeom prst="rect">
            <a:avLst/>
          </a:prstGeom>
          <a:noFill/>
        </p:spPr>
        <p:txBody>
          <a:bodyPr wrap="square" rtlCol="0">
            <a:spAutoFit/>
          </a:bodyPr>
          <a:lstStyle/>
          <a:p>
            <a:r>
              <a:rPr lang="en-US" sz="700" dirty="0" smtClean="0"/>
              <a:t>99%</a:t>
            </a:r>
            <a:endParaRPr lang="en-US" sz="700" dirty="0"/>
          </a:p>
        </p:txBody>
      </p:sp>
      <p:sp>
        <p:nvSpPr>
          <p:cNvPr id="51" name="TextBox 50"/>
          <p:cNvSpPr txBox="1"/>
          <p:nvPr/>
        </p:nvSpPr>
        <p:spPr>
          <a:xfrm>
            <a:off x="8078056" y="2418708"/>
            <a:ext cx="990600" cy="200055"/>
          </a:xfrm>
          <a:prstGeom prst="rect">
            <a:avLst/>
          </a:prstGeom>
          <a:noFill/>
        </p:spPr>
        <p:txBody>
          <a:bodyPr wrap="square" rtlCol="0">
            <a:spAutoFit/>
          </a:bodyPr>
          <a:lstStyle/>
          <a:p>
            <a:pPr algn="ctr"/>
            <a:r>
              <a:rPr lang="en-US" sz="700" dirty="0" smtClean="0"/>
              <a:t>Parent, Trustee</a:t>
            </a:r>
            <a:endParaRPr lang="en-US" sz="700" dirty="0"/>
          </a:p>
        </p:txBody>
      </p:sp>
      <p:cxnSp>
        <p:nvCxnSpPr>
          <p:cNvPr id="52" name="Straight Connector 51"/>
          <p:cNvCxnSpPr>
            <a:stCxn id="21" idx="0"/>
            <a:endCxn id="51" idx="2"/>
          </p:cNvCxnSpPr>
          <p:nvPr/>
        </p:nvCxnSpPr>
        <p:spPr bwMode="auto">
          <a:xfrm flipV="1">
            <a:off x="8572500" y="2618763"/>
            <a:ext cx="856" cy="12443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3" name="Picture 52" descr="witch_3"/>
          <p:cNvPicPr>
            <a:picLocks noChangeAspect="1" noChangeArrowheads="1"/>
          </p:cNvPicPr>
          <p:nvPr/>
        </p:nvPicPr>
        <p:blipFill>
          <a:blip r:embed="rId2" cstate="print"/>
          <a:srcRect/>
          <a:stretch>
            <a:fillRect/>
          </a:stretch>
        </p:blipFill>
        <p:spPr bwMode="auto">
          <a:xfrm>
            <a:off x="7848600" y="4724400"/>
            <a:ext cx="1759154" cy="1164590"/>
          </a:xfrm>
          <a:prstGeom prst="rect">
            <a:avLst/>
          </a:prstGeom>
          <a:noFill/>
          <a:ln w="9525">
            <a:noFill/>
            <a:miter lim="800000"/>
            <a:headEnd/>
            <a:tailEnd/>
          </a:ln>
        </p:spPr>
      </p:pic>
      <p:sp>
        <p:nvSpPr>
          <p:cNvPr id="54" name="TextBox 53"/>
          <p:cNvSpPr txBox="1"/>
          <p:nvPr/>
        </p:nvSpPr>
        <p:spPr>
          <a:xfrm>
            <a:off x="6858000" y="2209800"/>
            <a:ext cx="990600" cy="415498"/>
          </a:xfrm>
          <a:prstGeom prst="rect">
            <a:avLst/>
          </a:prstGeom>
          <a:noFill/>
        </p:spPr>
        <p:txBody>
          <a:bodyPr wrap="square" rtlCol="0">
            <a:spAutoFit/>
          </a:bodyPr>
          <a:lstStyle/>
          <a:p>
            <a:pPr algn="ctr"/>
            <a:r>
              <a:rPr lang="en-US" sz="700" dirty="0" smtClean="0"/>
              <a:t>Nevada Trust Company, as Co-Trustee</a:t>
            </a:r>
            <a:endParaRPr lang="en-US" sz="700" dirty="0"/>
          </a:p>
        </p:txBody>
      </p:sp>
      <p:cxnSp>
        <p:nvCxnSpPr>
          <p:cNvPr id="55" name="Straight Connector 54"/>
          <p:cNvCxnSpPr>
            <a:stCxn id="20" idx="0"/>
            <a:endCxn id="54" idx="2"/>
          </p:cNvCxnSpPr>
          <p:nvPr/>
        </p:nvCxnSpPr>
        <p:spPr bwMode="auto">
          <a:xfrm flipV="1">
            <a:off x="7315200" y="2625298"/>
            <a:ext cx="38100" cy="1179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5562600" y="2133600"/>
            <a:ext cx="990600" cy="523220"/>
          </a:xfrm>
          <a:prstGeom prst="rect">
            <a:avLst/>
          </a:prstGeom>
          <a:noFill/>
        </p:spPr>
        <p:txBody>
          <a:bodyPr wrap="square" rtlCol="0">
            <a:spAutoFit/>
          </a:bodyPr>
          <a:lstStyle/>
          <a:p>
            <a:pPr algn="ctr"/>
            <a:r>
              <a:rPr lang="en-US" sz="700" dirty="0" smtClean="0"/>
              <a:t>Offshore Trust Company, as Trustee or Co-Trustee</a:t>
            </a:r>
            <a:endParaRPr lang="en-US" sz="700" dirty="0"/>
          </a:p>
        </p:txBody>
      </p:sp>
      <p:cxnSp>
        <p:nvCxnSpPr>
          <p:cNvPr id="57" name="Straight Connector 56"/>
          <p:cNvCxnSpPr>
            <a:stCxn id="56" idx="2"/>
            <a:endCxn id="19" idx="0"/>
          </p:cNvCxnSpPr>
          <p:nvPr/>
        </p:nvCxnSpPr>
        <p:spPr>
          <a:xfrm flipH="1">
            <a:off x="6019800" y="2656820"/>
            <a:ext cx="38100" cy="86380"/>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50</a:t>
            </a:fld>
            <a:endParaRPr lang="en-US" dirty="0"/>
          </a:p>
        </p:txBody>
      </p:sp>
      <p:sp>
        <p:nvSpPr>
          <p:cNvPr id="60" name="TextBox 59"/>
          <p:cNvSpPr txBox="1"/>
          <p:nvPr/>
        </p:nvSpPr>
        <p:spPr>
          <a:xfrm>
            <a:off x="0" y="6581001"/>
            <a:ext cx="7848600" cy="230832"/>
          </a:xfrm>
          <a:prstGeom prst="rect">
            <a:avLst/>
          </a:prstGeom>
          <a:noFill/>
        </p:spPr>
        <p:txBody>
          <a:bodyPr wrap="square" rtlCol="0">
            <a:spAutoFit/>
          </a:bodyPr>
          <a:lstStyle/>
          <a:p>
            <a:r>
              <a:rPr lang="en-US" sz="900" dirty="0" smtClean="0">
                <a:latin typeface="Times New Roman" pitchFamily="18" charset="0"/>
                <a:cs typeface="Times New Roman" pitchFamily="18" charset="0"/>
              </a:rPr>
              <a:t>Copyright © 2013 Gassman Law Associates, P.A.               EMAIL YOUR QUESTIONS TO: agassman@gassmanpa.com</a:t>
            </a:r>
            <a:endParaRPr lang="en-US" sz="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228600"/>
            <a:ext cx="9144000" cy="1384995"/>
          </a:xfrm>
          <a:prstGeom prst="rect">
            <a:avLst/>
          </a:prstGeom>
          <a:noFill/>
          <a:ln w="9525">
            <a:noFill/>
            <a:miter lim="800000"/>
            <a:headEnd/>
            <a:tailEnd/>
          </a:ln>
        </p:spPr>
        <p:txBody>
          <a:bodyPr>
            <a:spAutoFit/>
          </a:bodyPr>
          <a:lstStyle/>
          <a:p>
            <a:pPr algn="ctr"/>
            <a:endParaRPr lang="en-US" dirty="0" smtClean="0"/>
          </a:p>
          <a:p>
            <a:pPr algn="ctr"/>
            <a:r>
              <a:rPr lang="en-US" sz="1600" b="1" dirty="0">
                <a:solidFill>
                  <a:schemeClr val="accent3">
                    <a:shade val="75000"/>
                  </a:schemeClr>
                </a:solidFill>
                <a:latin typeface="+mj-lt"/>
                <a:ea typeface="+mj-ea"/>
                <a:cs typeface="+mj-cs"/>
              </a:rPr>
              <a:t>Determining Best How To Allocate Assets As Between A Married Couple</a:t>
            </a:r>
          </a:p>
          <a:p>
            <a:pPr algn="ctr"/>
            <a:r>
              <a:rPr lang="en-US" sz="1600" b="1" dirty="0">
                <a:solidFill>
                  <a:schemeClr val="accent3">
                    <a:shade val="75000"/>
                  </a:schemeClr>
                </a:solidFill>
                <a:latin typeface="+mj-lt"/>
                <a:ea typeface="+mj-ea"/>
                <a:cs typeface="+mj-cs"/>
              </a:rPr>
              <a:t>Part I</a:t>
            </a:r>
          </a:p>
          <a:p>
            <a:pPr algn="ctr"/>
            <a:endParaRPr lang="en-US" sz="400" dirty="0"/>
          </a:p>
          <a:p>
            <a:pPr algn="just"/>
            <a:r>
              <a:rPr lang="en-US" sz="1000" u="sng" dirty="0"/>
              <a:t>General Rules:</a:t>
            </a:r>
            <a:endParaRPr lang="en-US" sz="1000" dirty="0"/>
          </a:p>
          <a:p>
            <a:pPr algn="just">
              <a:buFontTx/>
              <a:buChar char="-"/>
            </a:pPr>
            <a:r>
              <a:rPr lang="en-US" sz="1000" dirty="0"/>
              <a:t>Typically want each trust funded with at least </a:t>
            </a:r>
            <a:r>
              <a:rPr lang="en-US" sz="1000" dirty="0" smtClean="0"/>
              <a:t>$5,250,000 </a:t>
            </a:r>
            <a:r>
              <a:rPr lang="en-US" sz="1000" dirty="0"/>
              <a:t>worth of assets on death for estate tax planning.</a:t>
            </a:r>
          </a:p>
          <a:p>
            <a:pPr algn="just">
              <a:buFontTx/>
              <a:buChar char="-"/>
            </a:pPr>
            <a:r>
              <a:rPr lang="en-US" sz="1000" dirty="0"/>
              <a:t> May be funded from ½ of tenancy by the entireties assets via disclaimer and probate or by life insurance/pension/IRA assets.</a:t>
            </a:r>
          </a:p>
        </p:txBody>
      </p:sp>
      <p:sp>
        <p:nvSpPr>
          <p:cNvPr id="5" name="TextBox 5"/>
          <p:cNvSpPr txBox="1">
            <a:spLocks noChangeArrowheads="1"/>
          </p:cNvSpPr>
          <p:nvPr/>
        </p:nvSpPr>
        <p:spPr bwMode="auto">
          <a:xfrm>
            <a:off x="1219200" y="1295400"/>
            <a:ext cx="762000" cy="246063"/>
          </a:xfrm>
          <a:prstGeom prst="rect">
            <a:avLst/>
          </a:prstGeom>
          <a:noFill/>
          <a:ln w="9525">
            <a:noFill/>
            <a:miter lim="800000"/>
            <a:headEnd/>
            <a:tailEnd/>
          </a:ln>
        </p:spPr>
        <p:txBody>
          <a:bodyPr>
            <a:spAutoFit/>
          </a:bodyPr>
          <a:lstStyle/>
          <a:p>
            <a:pPr algn="ctr"/>
            <a:r>
              <a:rPr lang="en-US" sz="1000" dirty="0"/>
              <a:t>Husband</a:t>
            </a:r>
          </a:p>
        </p:txBody>
      </p:sp>
      <p:sp>
        <p:nvSpPr>
          <p:cNvPr id="6" name="TextBox 6"/>
          <p:cNvSpPr txBox="1">
            <a:spLocks noChangeArrowheads="1"/>
          </p:cNvSpPr>
          <p:nvPr/>
        </p:nvSpPr>
        <p:spPr bwMode="auto">
          <a:xfrm>
            <a:off x="4300538" y="1282700"/>
            <a:ext cx="685800" cy="246063"/>
          </a:xfrm>
          <a:prstGeom prst="rect">
            <a:avLst/>
          </a:prstGeom>
          <a:noFill/>
          <a:ln w="9525">
            <a:noFill/>
            <a:miter lim="800000"/>
            <a:headEnd/>
            <a:tailEnd/>
          </a:ln>
        </p:spPr>
        <p:txBody>
          <a:bodyPr>
            <a:spAutoFit/>
          </a:bodyPr>
          <a:lstStyle/>
          <a:p>
            <a:pPr algn="ctr"/>
            <a:r>
              <a:rPr lang="en-US" sz="1000" dirty="0"/>
              <a:t>Wife</a:t>
            </a:r>
          </a:p>
        </p:txBody>
      </p:sp>
      <p:sp>
        <p:nvSpPr>
          <p:cNvPr id="7" name="TextBox 7"/>
          <p:cNvSpPr txBox="1">
            <a:spLocks noChangeArrowheads="1"/>
          </p:cNvSpPr>
          <p:nvPr/>
        </p:nvSpPr>
        <p:spPr bwMode="auto">
          <a:xfrm>
            <a:off x="5791200" y="1143000"/>
            <a:ext cx="1219200" cy="400050"/>
          </a:xfrm>
          <a:prstGeom prst="rect">
            <a:avLst/>
          </a:prstGeom>
          <a:noFill/>
          <a:ln w="9525">
            <a:noFill/>
            <a:miter lim="800000"/>
            <a:headEnd/>
            <a:tailEnd/>
          </a:ln>
        </p:spPr>
        <p:txBody>
          <a:bodyPr>
            <a:spAutoFit/>
          </a:bodyPr>
          <a:lstStyle/>
          <a:p>
            <a:r>
              <a:rPr lang="en-US" sz="1000" dirty="0"/>
              <a:t>Trustee other than Husband or Wife</a:t>
            </a:r>
          </a:p>
        </p:txBody>
      </p:sp>
      <p:sp>
        <p:nvSpPr>
          <p:cNvPr id="8" name="TextBox 8"/>
          <p:cNvSpPr txBox="1">
            <a:spLocks noChangeArrowheads="1"/>
          </p:cNvSpPr>
          <p:nvPr/>
        </p:nvSpPr>
        <p:spPr bwMode="auto">
          <a:xfrm>
            <a:off x="7315200" y="1066800"/>
            <a:ext cx="1600200" cy="554038"/>
          </a:xfrm>
          <a:prstGeom prst="rect">
            <a:avLst/>
          </a:prstGeom>
          <a:noFill/>
          <a:ln w="9525">
            <a:noFill/>
            <a:miter lim="800000"/>
            <a:headEnd/>
            <a:tailEnd/>
          </a:ln>
        </p:spPr>
        <p:txBody>
          <a:bodyPr>
            <a:spAutoFit/>
          </a:bodyPr>
          <a:lstStyle/>
          <a:p>
            <a:pPr algn="ctr"/>
            <a:r>
              <a:rPr lang="en-US" sz="1000" dirty="0"/>
              <a:t>Wife could be Trustee if Husband is sole grantor (or vice versa)</a:t>
            </a:r>
          </a:p>
        </p:txBody>
      </p:sp>
      <p:sp>
        <p:nvSpPr>
          <p:cNvPr id="9" name="Oval 8"/>
          <p:cNvSpPr/>
          <p:nvPr/>
        </p:nvSpPr>
        <p:spPr bwMode="auto">
          <a:xfrm>
            <a:off x="990600" y="1828800"/>
            <a:ext cx="1219200" cy="10668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900" b="1" dirty="0">
              <a:solidFill>
                <a:schemeClr val="tx1"/>
              </a:solidFill>
            </a:endParaRPr>
          </a:p>
          <a:p>
            <a:pPr algn="ctr">
              <a:defRPr/>
            </a:pPr>
            <a:r>
              <a:rPr lang="en-US" sz="900" b="1" dirty="0">
                <a:solidFill>
                  <a:schemeClr val="tx1"/>
                </a:solidFill>
              </a:rPr>
              <a:t>Husband’s Revocable Trust</a:t>
            </a:r>
          </a:p>
        </p:txBody>
      </p:sp>
      <p:sp>
        <p:nvSpPr>
          <p:cNvPr id="10" name="TextBox 10"/>
          <p:cNvSpPr txBox="1">
            <a:spLocks noChangeArrowheads="1"/>
          </p:cNvSpPr>
          <p:nvPr/>
        </p:nvSpPr>
        <p:spPr bwMode="auto">
          <a:xfrm>
            <a:off x="0" y="1905000"/>
            <a:ext cx="990600" cy="1016000"/>
          </a:xfrm>
          <a:prstGeom prst="rect">
            <a:avLst/>
          </a:prstGeom>
          <a:noFill/>
          <a:ln w="9525">
            <a:noFill/>
            <a:miter lim="800000"/>
            <a:headEnd/>
            <a:tailEnd/>
          </a:ln>
        </p:spPr>
        <p:txBody>
          <a:bodyPr>
            <a:spAutoFit/>
          </a:bodyPr>
          <a:lstStyle/>
          <a:p>
            <a:r>
              <a:rPr lang="en-US" sz="1000" dirty="0"/>
              <a:t>Protected life insurance and annuity contracts “owned by the insured.”</a:t>
            </a:r>
          </a:p>
        </p:txBody>
      </p:sp>
      <p:sp>
        <p:nvSpPr>
          <p:cNvPr id="11" name="Oval 10"/>
          <p:cNvSpPr/>
          <p:nvPr/>
        </p:nvSpPr>
        <p:spPr bwMode="auto">
          <a:xfrm>
            <a:off x="4038600" y="1828800"/>
            <a:ext cx="1219200" cy="10668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900" b="1" dirty="0">
              <a:solidFill>
                <a:schemeClr val="tx1"/>
              </a:solidFill>
            </a:endParaRPr>
          </a:p>
          <a:p>
            <a:pPr algn="ctr">
              <a:defRPr/>
            </a:pPr>
            <a:r>
              <a:rPr lang="en-US" sz="900" b="1" dirty="0">
                <a:solidFill>
                  <a:schemeClr val="tx1"/>
                </a:solidFill>
              </a:rPr>
              <a:t>Wife’s Revocable Trust</a:t>
            </a:r>
          </a:p>
        </p:txBody>
      </p:sp>
      <p:sp>
        <p:nvSpPr>
          <p:cNvPr id="12" name="Oval 11"/>
          <p:cNvSpPr/>
          <p:nvPr/>
        </p:nvSpPr>
        <p:spPr bwMode="auto">
          <a:xfrm>
            <a:off x="5791200" y="1828800"/>
            <a:ext cx="1371600" cy="10668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800" b="1" dirty="0">
                <a:solidFill>
                  <a:schemeClr val="tx1"/>
                </a:solidFill>
              </a:rPr>
              <a:t>Gifting Trust (Irrevocable)</a:t>
            </a:r>
          </a:p>
        </p:txBody>
      </p:sp>
      <p:sp>
        <p:nvSpPr>
          <p:cNvPr id="13" name="Oval 12"/>
          <p:cNvSpPr/>
          <p:nvPr/>
        </p:nvSpPr>
        <p:spPr bwMode="auto">
          <a:xfrm>
            <a:off x="7391400" y="1828800"/>
            <a:ext cx="1371600" cy="10668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800" b="1" dirty="0">
                <a:solidFill>
                  <a:schemeClr val="tx1"/>
                </a:solidFill>
              </a:rPr>
              <a:t>Lifetime By-Pass Trust (Irrevocable)</a:t>
            </a:r>
          </a:p>
        </p:txBody>
      </p:sp>
      <p:cxnSp>
        <p:nvCxnSpPr>
          <p:cNvPr id="14" name="Straight Connector 15"/>
          <p:cNvCxnSpPr>
            <a:cxnSpLocks noChangeShapeType="1"/>
            <a:stCxn id="9" idx="0"/>
            <a:endCxn id="5" idx="2"/>
          </p:cNvCxnSpPr>
          <p:nvPr/>
        </p:nvCxnSpPr>
        <p:spPr bwMode="auto">
          <a:xfrm rot="5400000" flipH="1" flipV="1">
            <a:off x="1456531" y="1685132"/>
            <a:ext cx="287337" cy="0"/>
          </a:xfrm>
          <a:prstGeom prst="line">
            <a:avLst/>
          </a:prstGeom>
          <a:noFill/>
          <a:ln w="9525" algn="ctr">
            <a:solidFill>
              <a:schemeClr val="tx1"/>
            </a:solidFill>
            <a:round/>
            <a:headEnd/>
            <a:tailEnd/>
          </a:ln>
        </p:spPr>
      </p:cxnSp>
      <p:cxnSp>
        <p:nvCxnSpPr>
          <p:cNvPr id="15" name="Straight Connector 17"/>
          <p:cNvCxnSpPr>
            <a:cxnSpLocks noChangeShapeType="1"/>
            <a:stCxn id="11" idx="0"/>
            <a:endCxn id="6" idx="2"/>
          </p:cNvCxnSpPr>
          <p:nvPr/>
        </p:nvCxnSpPr>
        <p:spPr bwMode="auto">
          <a:xfrm rot="16200000" flipV="1">
            <a:off x="4495800" y="1676401"/>
            <a:ext cx="300037" cy="4762"/>
          </a:xfrm>
          <a:prstGeom prst="line">
            <a:avLst/>
          </a:prstGeom>
          <a:noFill/>
          <a:ln w="9525" algn="ctr">
            <a:solidFill>
              <a:schemeClr val="tx1"/>
            </a:solidFill>
            <a:round/>
            <a:headEnd/>
            <a:tailEnd/>
          </a:ln>
        </p:spPr>
      </p:cxnSp>
      <p:cxnSp>
        <p:nvCxnSpPr>
          <p:cNvPr id="16" name="Straight Connector 20"/>
          <p:cNvCxnSpPr>
            <a:cxnSpLocks noChangeShapeType="1"/>
            <a:stCxn id="12" idx="0"/>
            <a:endCxn id="7" idx="2"/>
          </p:cNvCxnSpPr>
          <p:nvPr/>
        </p:nvCxnSpPr>
        <p:spPr bwMode="auto">
          <a:xfrm rot="16200000" flipV="1">
            <a:off x="6296025" y="1647825"/>
            <a:ext cx="285750" cy="76200"/>
          </a:xfrm>
          <a:prstGeom prst="line">
            <a:avLst/>
          </a:prstGeom>
          <a:noFill/>
          <a:ln w="9525" algn="ctr">
            <a:solidFill>
              <a:schemeClr val="tx1"/>
            </a:solidFill>
            <a:round/>
            <a:headEnd/>
            <a:tailEnd/>
          </a:ln>
        </p:spPr>
      </p:cxnSp>
      <p:cxnSp>
        <p:nvCxnSpPr>
          <p:cNvPr id="17" name="Straight Connector 22"/>
          <p:cNvCxnSpPr>
            <a:cxnSpLocks noChangeShapeType="1"/>
            <a:stCxn id="13" idx="0"/>
            <a:endCxn id="8" idx="2"/>
          </p:cNvCxnSpPr>
          <p:nvPr/>
        </p:nvCxnSpPr>
        <p:spPr bwMode="auto">
          <a:xfrm rot="5400000" flipH="1" flipV="1">
            <a:off x="7992269" y="1705769"/>
            <a:ext cx="207962" cy="38100"/>
          </a:xfrm>
          <a:prstGeom prst="line">
            <a:avLst/>
          </a:prstGeom>
          <a:noFill/>
          <a:ln w="9525" algn="ctr">
            <a:solidFill>
              <a:schemeClr val="tx1"/>
            </a:solidFill>
            <a:round/>
            <a:headEnd/>
            <a:tailEnd/>
          </a:ln>
        </p:spPr>
      </p:cxnSp>
      <p:sp>
        <p:nvSpPr>
          <p:cNvPr id="18" name="TextBox 24"/>
          <p:cNvSpPr txBox="1">
            <a:spLocks noChangeArrowheads="1"/>
          </p:cNvSpPr>
          <p:nvPr/>
        </p:nvSpPr>
        <p:spPr bwMode="auto">
          <a:xfrm>
            <a:off x="2286000" y="2743200"/>
            <a:ext cx="1371600" cy="554038"/>
          </a:xfrm>
          <a:prstGeom prst="rect">
            <a:avLst/>
          </a:prstGeom>
          <a:noFill/>
          <a:ln w="9525">
            <a:noFill/>
            <a:miter lim="800000"/>
            <a:headEnd/>
            <a:tailEnd/>
          </a:ln>
        </p:spPr>
        <p:txBody>
          <a:bodyPr>
            <a:spAutoFit/>
          </a:bodyPr>
          <a:lstStyle/>
          <a:p>
            <a:pPr algn="ctr"/>
            <a:r>
              <a:rPr lang="en-US" sz="1000" dirty="0" smtClean="0"/>
              <a:t>FLORIDA TBE</a:t>
            </a:r>
            <a:endParaRPr lang="en-US" sz="1000" dirty="0"/>
          </a:p>
          <a:p>
            <a:pPr algn="ctr"/>
            <a:r>
              <a:rPr lang="en-US" sz="1000" dirty="0"/>
              <a:t>(Tenancy by the Entireties)</a:t>
            </a:r>
          </a:p>
        </p:txBody>
      </p:sp>
      <p:cxnSp>
        <p:nvCxnSpPr>
          <p:cNvPr id="19" name="Straight Connector 26"/>
          <p:cNvCxnSpPr>
            <a:cxnSpLocks noChangeShapeType="1"/>
            <a:stCxn id="5" idx="3"/>
            <a:endCxn id="18" idx="0"/>
          </p:cNvCxnSpPr>
          <p:nvPr/>
        </p:nvCxnSpPr>
        <p:spPr bwMode="auto">
          <a:xfrm>
            <a:off x="1981200" y="1419225"/>
            <a:ext cx="990600" cy="1323975"/>
          </a:xfrm>
          <a:prstGeom prst="line">
            <a:avLst/>
          </a:prstGeom>
          <a:noFill/>
          <a:ln w="9525" algn="ctr">
            <a:solidFill>
              <a:schemeClr val="tx1"/>
            </a:solidFill>
            <a:round/>
            <a:headEnd/>
            <a:tailEnd/>
          </a:ln>
        </p:spPr>
      </p:cxnSp>
      <p:cxnSp>
        <p:nvCxnSpPr>
          <p:cNvPr id="20" name="Straight Connector 28"/>
          <p:cNvCxnSpPr>
            <a:cxnSpLocks noChangeShapeType="1"/>
            <a:stCxn id="6" idx="1"/>
            <a:endCxn id="18" idx="0"/>
          </p:cNvCxnSpPr>
          <p:nvPr/>
        </p:nvCxnSpPr>
        <p:spPr bwMode="auto">
          <a:xfrm rot="10800000" flipV="1">
            <a:off x="2971800" y="1406525"/>
            <a:ext cx="1328738" cy="1336675"/>
          </a:xfrm>
          <a:prstGeom prst="line">
            <a:avLst/>
          </a:prstGeom>
          <a:noFill/>
          <a:ln w="9525" algn="ctr">
            <a:solidFill>
              <a:schemeClr val="tx1"/>
            </a:solidFill>
            <a:round/>
            <a:headEnd/>
            <a:tailEnd/>
          </a:ln>
        </p:spPr>
      </p:cxnSp>
      <p:sp>
        <p:nvSpPr>
          <p:cNvPr id="21" name="TextBox 33"/>
          <p:cNvSpPr txBox="1">
            <a:spLocks noChangeArrowheads="1"/>
          </p:cNvSpPr>
          <p:nvPr/>
        </p:nvSpPr>
        <p:spPr bwMode="auto">
          <a:xfrm>
            <a:off x="0" y="3429000"/>
            <a:ext cx="1981200" cy="1892300"/>
          </a:xfrm>
          <a:prstGeom prst="rect">
            <a:avLst/>
          </a:prstGeom>
          <a:noFill/>
          <a:ln w="9525">
            <a:noFill/>
            <a:miter lim="800000"/>
            <a:headEnd/>
            <a:tailEnd/>
          </a:ln>
        </p:spPr>
        <p:txBody>
          <a:bodyPr>
            <a:spAutoFit/>
          </a:bodyPr>
          <a:lstStyle/>
          <a:p>
            <a:pPr marL="228600" indent="-228600">
              <a:buFontTx/>
              <a:buAutoNum type="arabicPeriod"/>
            </a:pPr>
            <a:r>
              <a:rPr lang="en-US" sz="900" dirty="0"/>
              <a:t>Assets held directly by revocable trust are subject to husband’s creditor claims.</a:t>
            </a:r>
          </a:p>
          <a:p>
            <a:pPr marL="228600" indent="-228600">
              <a:buFontTx/>
              <a:buAutoNum type="arabicPeriod"/>
            </a:pPr>
            <a:r>
              <a:rPr lang="en-US" sz="900" dirty="0"/>
              <a:t>Direct ownership of limited partnership or LLC not in TBE may have charging order protection </a:t>
            </a:r>
            <a:r>
              <a:rPr lang="en-US" sz="900" b="1" dirty="0"/>
              <a:t>(meaning that if a creditor obtains a lien on the limited partnership or LLC, the husband cannot receive monies from the limited partnership or LLC without the creditor being paid).</a:t>
            </a:r>
            <a:endParaRPr lang="en-US" sz="900" dirty="0"/>
          </a:p>
        </p:txBody>
      </p:sp>
      <p:sp>
        <p:nvSpPr>
          <p:cNvPr id="22" name="TextBox 34"/>
          <p:cNvSpPr txBox="1">
            <a:spLocks noChangeArrowheads="1"/>
          </p:cNvSpPr>
          <p:nvPr/>
        </p:nvSpPr>
        <p:spPr bwMode="auto">
          <a:xfrm>
            <a:off x="1828800" y="3352800"/>
            <a:ext cx="1981200" cy="1892826"/>
          </a:xfrm>
          <a:prstGeom prst="rect">
            <a:avLst/>
          </a:prstGeom>
          <a:noFill/>
          <a:ln w="9525">
            <a:noFill/>
            <a:miter lim="800000"/>
            <a:headEnd/>
            <a:tailEnd/>
          </a:ln>
        </p:spPr>
        <p:txBody>
          <a:bodyPr>
            <a:spAutoFit/>
          </a:bodyPr>
          <a:lstStyle/>
          <a:p>
            <a:pPr marL="228600" indent="-228600">
              <a:buFontTx/>
              <a:buAutoNum type="arabicPeriod"/>
            </a:pPr>
            <a:r>
              <a:rPr lang="en-US" sz="900" dirty="0"/>
              <a:t>Only exposed to creditors if </a:t>
            </a:r>
            <a:r>
              <a:rPr lang="en-US" sz="900" b="1" dirty="0"/>
              <a:t>both</a:t>
            </a:r>
            <a:r>
              <a:rPr lang="en-US" sz="900" dirty="0"/>
              <a:t> </a:t>
            </a:r>
            <a:r>
              <a:rPr lang="en-US" sz="900" b="1" dirty="0"/>
              <a:t>spouses owe the </a:t>
            </a:r>
            <a:r>
              <a:rPr lang="en-US" sz="900" b="1" dirty="0" smtClean="0"/>
              <a:t>creditor,  if </a:t>
            </a:r>
            <a:r>
              <a:rPr lang="en-US" sz="900" b="1" dirty="0"/>
              <a:t>one spouse dies and the surviving spouse has a creditor, the spouses divorce, or state law or the state of residence changes.  </a:t>
            </a:r>
          </a:p>
          <a:p>
            <a:pPr marL="228600" indent="-228600"/>
            <a:r>
              <a:rPr lang="en-US" sz="900" dirty="0"/>
              <a:t>2.	On death of one spouse, surviving spouse may disclaim up to ½ (if no creditor is pursuing the </a:t>
            </a:r>
            <a:r>
              <a:rPr lang="en-US" sz="900" b="1" dirty="0"/>
              <a:t>deceased</a:t>
            </a:r>
            <a:r>
              <a:rPr lang="en-US" sz="900" dirty="0"/>
              <a:t> spouse) to fund By-Pass Trust on first death.</a:t>
            </a:r>
          </a:p>
        </p:txBody>
      </p:sp>
      <p:cxnSp>
        <p:nvCxnSpPr>
          <p:cNvPr id="23" name="Straight Connector 36"/>
          <p:cNvCxnSpPr>
            <a:cxnSpLocks noChangeShapeType="1"/>
            <a:endCxn id="9" idx="3"/>
          </p:cNvCxnSpPr>
          <p:nvPr/>
        </p:nvCxnSpPr>
        <p:spPr bwMode="auto">
          <a:xfrm rot="5400000" flipH="1" flipV="1">
            <a:off x="613569" y="2836069"/>
            <a:ext cx="650875" cy="458787"/>
          </a:xfrm>
          <a:prstGeom prst="line">
            <a:avLst/>
          </a:prstGeom>
          <a:noFill/>
          <a:ln w="9525" algn="ctr">
            <a:solidFill>
              <a:schemeClr val="tx1"/>
            </a:solidFill>
            <a:round/>
            <a:headEnd/>
            <a:tailEnd/>
          </a:ln>
        </p:spPr>
      </p:cxnSp>
      <p:cxnSp>
        <p:nvCxnSpPr>
          <p:cNvPr id="24" name="Straight Connector 38"/>
          <p:cNvCxnSpPr>
            <a:cxnSpLocks noChangeShapeType="1"/>
            <a:endCxn id="18" idx="2"/>
          </p:cNvCxnSpPr>
          <p:nvPr/>
        </p:nvCxnSpPr>
        <p:spPr bwMode="auto">
          <a:xfrm rot="5400000" flipH="1" flipV="1">
            <a:off x="2905919" y="3363119"/>
            <a:ext cx="131762" cy="0"/>
          </a:xfrm>
          <a:prstGeom prst="line">
            <a:avLst/>
          </a:prstGeom>
          <a:noFill/>
          <a:ln w="9525" algn="ctr">
            <a:solidFill>
              <a:schemeClr val="tx1"/>
            </a:solidFill>
            <a:round/>
            <a:headEnd/>
            <a:tailEnd/>
          </a:ln>
        </p:spPr>
      </p:cxnSp>
      <p:sp>
        <p:nvSpPr>
          <p:cNvPr id="25" name="TextBox 49"/>
          <p:cNvSpPr txBox="1">
            <a:spLocks noChangeArrowheads="1"/>
          </p:cNvSpPr>
          <p:nvPr/>
        </p:nvSpPr>
        <p:spPr bwMode="auto">
          <a:xfrm>
            <a:off x="3657600" y="3352800"/>
            <a:ext cx="2057400" cy="1616075"/>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husband but exposed to creditors of wife (Maintain large umbrella liability insurance coverage to protect these assets.)</a:t>
            </a:r>
          </a:p>
          <a:p>
            <a:pPr marL="228600" indent="-228600">
              <a:buFontTx/>
              <a:buAutoNum type="arabicPeriod"/>
            </a:pPr>
            <a:r>
              <a:rPr lang="en-US" sz="900" dirty="0"/>
              <a:t>On wife’s death, can be held </a:t>
            </a:r>
            <a:r>
              <a:rPr lang="en-US" sz="900" b="1" dirty="0"/>
              <a:t>under a protective trust, which will</a:t>
            </a:r>
            <a:r>
              <a:rPr lang="en-US" sz="900" dirty="0"/>
              <a:t> continue to be safe from creditors of </a:t>
            </a:r>
            <a:r>
              <a:rPr lang="en-US" sz="900" dirty="0" smtClean="0"/>
              <a:t>husband, </a:t>
            </a:r>
            <a:r>
              <a:rPr lang="en-US" sz="900" dirty="0"/>
              <a:t>subsequent </a:t>
            </a:r>
            <a:r>
              <a:rPr lang="en-US" sz="900" dirty="0" smtClean="0"/>
              <a:t>spouses, and </a:t>
            </a:r>
            <a:r>
              <a:rPr lang="en-US" sz="900" dirty="0"/>
              <a:t>“future new </a:t>
            </a:r>
            <a:r>
              <a:rPr lang="en-US" sz="900" dirty="0" smtClean="0"/>
              <a:t>family.”	</a:t>
            </a:r>
            <a:endParaRPr lang="en-US" sz="900" dirty="0"/>
          </a:p>
        </p:txBody>
      </p:sp>
      <p:sp>
        <p:nvSpPr>
          <p:cNvPr id="26" name="TextBox 50"/>
          <p:cNvSpPr txBox="1">
            <a:spLocks noChangeArrowheads="1"/>
          </p:cNvSpPr>
          <p:nvPr/>
        </p:nvSpPr>
        <p:spPr bwMode="auto">
          <a:xfrm>
            <a:off x="5715000" y="3352800"/>
            <a:ext cx="1524000" cy="1754188"/>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both spouses.</a:t>
            </a:r>
          </a:p>
          <a:p>
            <a:pPr marL="228600" indent="-228600">
              <a:buFontTx/>
              <a:buAutoNum type="arabicPeriod"/>
            </a:pPr>
            <a:r>
              <a:rPr lang="en-US" sz="900" dirty="0"/>
              <a:t>If divorce occurs, should not be subject to rules for division of property between spouses.</a:t>
            </a:r>
          </a:p>
          <a:p>
            <a:pPr marL="228600" indent="-228600">
              <a:buFontTx/>
              <a:buAutoNum type="arabicPeriod"/>
            </a:pPr>
            <a:r>
              <a:rPr lang="en-US" sz="900" dirty="0"/>
              <a:t>May be controlled by the “entrepreneurial spouse” by using a Family Limited Partnership.</a:t>
            </a:r>
          </a:p>
        </p:txBody>
      </p:sp>
      <p:sp>
        <p:nvSpPr>
          <p:cNvPr id="27" name="TextBox 51"/>
          <p:cNvSpPr txBox="1">
            <a:spLocks noChangeArrowheads="1"/>
          </p:cNvSpPr>
          <p:nvPr/>
        </p:nvSpPr>
        <p:spPr bwMode="auto">
          <a:xfrm>
            <a:off x="7239000" y="3429000"/>
            <a:ext cx="1752600" cy="1338263"/>
          </a:xfrm>
          <a:prstGeom prst="rect">
            <a:avLst/>
          </a:prstGeom>
          <a:noFill/>
          <a:ln w="9525">
            <a:noFill/>
            <a:miter lim="800000"/>
            <a:headEnd/>
            <a:tailEnd/>
          </a:ln>
        </p:spPr>
        <p:txBody>
          <a:bodyPr>
            <a:spAutoFit/>
          </a:bodyPr>
          <a:lstStyle/>
          <a:p>
            <a:pPr marL="228600" indent="-228600"/>
            <a:r>
              <a:rPr lang="en-US" sz="900" dirty="0"/>
              <a:t>1.	</a:t>
            </a:r>
            <a:r>
              <a:rPr lang="en-US" sz="900" b="1" dirty="0"/>
              <a:t>Safe from the creditors of the Grantor’s spouse.</a:t>
            </a:r>
            <a:endParaRPr lang="en-US" sz="900" dirty="0"/>
          </a:p>
          <a:p>
            <a:pPr marL="228600" indent="-228600"/>
            <a:r>
              <a:rPr lang="en-US" sz="900" dirty="0"/>
              <a:t>2.	If funded by one spouse, may benefit other spouse and children during the lifetime of both spouses.</a:t>
            </a:r>
          </a:p>
          <a:p>
            <a:pPr marL="228600" indent="-228600"/>
            <a:r>
              <a:rPr lang="en-US" sz="900" dirty="0"/>
              <a:t>3.	Otherwise can be identical to gifting trust pictured to the left.</a:t>
            </a:r>
          </a:p>
        </p:txBody>
      </p:sp>
      <p:cxnSp>
        <p:nvCxnSpPr>
          <p:cNvPr id="28" name="Straight Connector 68"/>
          <p:cNvCxnSpPr>
            <a:cxnSpLocks noChangeShapeType="1"/>
            <a:stCxn id="11" idx="4"/>
          </p:cNvCxnSpPr>
          <p:nvPr/>
        </p:nvCxnSpPr>
        <p:spPr bwMode="auto">
          <a:xfrm rot="5400000">
            <a:off x="4413250" y="3128963"/>
            <a:ext cx="468313" cy="1587"/>
          </a:xfrm>
          <a:prstGeom prst="line">
            <a:avLst/>
          </a:prstGeom>
          <a:noFill/>
          <a:ln w="9525" algn="ctr">
            <a:solidFill>
              <a:schemeClr val="tx1"/>
            </a:solidFill>
            <a:round/>
            <a:headEnd/>
            <a:tailEnd/>
          </a:ln>
        </p:spPr>
      </p:cxnSp>
      <p:cxnSp>
        <p:nvCxnSpPr>
          <p:cNvPr id="29" name="Straight Connector 70"/>
          <p:cNvCxnSpPr>
            <a:cxnSpLocks noChangeShapeType="1"/>
            <a:stCxn id="12" idx="4"/>
            <a:endCxn id="26" idx="0"/>
          </p:cNvCxnSpPr>
          <p:nvPr/>
        </p:nvCxnSpPr>
        <p:spPr bwMode="auto">
          <a:xfrm rot="5400000">
            <a:off x="6248400" y="3124200"/>
            <a:ext cx="457200" cy="0"/>
          </a:xfrm>
          <a:prstGeom prst="line">
            <a:avLst/>
          </a:prstGeom>
          <a:noFill/>
          <a:ln w="9525" algn="ctr">
            <a:solidFill>
              <a:schemeClr val="tx1"/>
            </a:solidFill>
            <a:round/>
            <a:headEnd/>
            <a:tailEnd/>
          </a:ln>
        </p:spPr>
      </p:cxnSp>
      <p:cxnSp>
        <p:nvCxnSpPr>
          <p:cNvPr id="30" name="Straight Connector 72"/>
          <p:cNvCxnSpPr>
            <a:cxnSpLocks noChangeShapeType="1"/>
            <a:stCxn id="13" idx="4"/>
          </p:cNvCxnSpPr>
          <p:nvPr/>
        </p:nvCxnSpPr>
        <p:spPr bwMode="auto">
          <a:xfrm rot="5400000">
            <a:off x="7848600" y="3124200"/>
            <a:ext cx="457200" cy="0"/>
          </a:xfrm>
          <a:prstGeom prst="line">
            <a:avLst/>
          </a:prstGeom>
          <a:noFill/>
          <a:ln w="9525" algn="ctr">
            <a:solidFill>
              <a:schemeClr val="tx1"/>
            </a:solidFill>
            <a:round/>
            <a:headEnd/>
            <a:tailEnd/>
          </a:ln>
        </p:spPr>
      </p:cxnSp>
      <p:sp>
        <p:nvSpPr>
          <p:cNvPr id="31" name="TextBox 76"/>
          <p:cNvSpPr txBox="1">
            <a:spLocks noChangeArrowheads="1"/>
          </p:cNvSpPr>
          <p:nvPr/>
        </p:nvSpPr>
        <p:spPr bwMode="auto">
          <a:xfrm>
            <a:off x="0" y="5934075"/>
            <a:ext cx="9144000" cy="923925"/>
          </a:xfrm>
          <a:prstGeom prst="rect">
            <a:avLst/>
          </a:prstGeom>
          <a:noFill/>
          <a:ln w="9525">
            <a:noFill/>
            <a:miter lim="800000"/>
            <a:headEnd/>
            <a:tailEnd/>
          </a:ln>
        </p:spPr>
        <p:txBody>
          <a:bodyPr>
            <a:spAutoFit/>
          </a:bodyPr>
          <a:lstStyle/>
          <a:p>
            <a:r>
              <a:rPr lang="en-US" dirty="0"/>
              <a:t>SEE NEXT PAGE FOR SECOND TIER PLANNING</a:t>
            </a:r>
          </a:p>
          <a:p>
            <a:r>
              <a:rPr lang="en-US" sz="1200" u="sng" dirty="0"/>
              <a:t>A COMMON SOLUTION</a:t>
            </a:r>
            <a:r>
              <a:rPr lang="en-US" sz="1200" b="1" dirty="0"/>
              <a:t> </a:t>
            </a:r>
            <a:r>
              <a:rPr lang="en-US" sz="1200" dirty="0"/>
              <a:t>- to use a limited partnership or similar mechanisms and have no assets directly in the “high risk” spouse’s trust, half to two-thirds of the assets held as tenants by the entireties, and half to two-thirds of the assets directly in the “low risk” spouse’s trust.</a:t>
            </a:r>
            <a:endParaRPr lang="en-US" sz="1200" u="sng" dirty="0"/>
          </a:p>
        </p:txBody>
      </p:sp>
      <p:sp>
        <p:nvSpPr>
          <p:cNvPr id="33"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2" name="TextBox 31"/>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51</a:t>
            </a:fld>
            <a:endParaRPr lang="en-US" dirty="0"/>
          </a:p>
        </p:txBody>
      </p:sp>
      <p:sp>
        <p:nvSpPr>
          <p:cNvPr id="35" name="TextBox 34"/>
          <p:cNvSpPr txBox="1"/>
          <p:nvPr/>
        </p:nvSpPr>
        <p:spPr>
          <a:xfrm>
            <a:off x="1295400" y="6611779"/>
            <a:ext cx="7848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Copyright © 2013 Gassman Law Associates, P.A.               EMAIL YOUR QUESTIONS TO: agassman@gassmanpa.com</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0" y="6248400"/>
            <a:ext cx="9144000" cy="400050"/>
          </a:xfrm>
          <a:prstGeom prst="rect">
            <a:avLst/>
          </a:prstGeom>
          <a:noFill/>
          <a:ln w="9525">
            <a:noFill/>
            <a:miter lim="800000"/>
            <a:headEnd/>
            <a:tailEnd/>
          </a:ln>
        </p:spPr>
        <p:txBody>
          <a:bodyPr>
            <a:spAutoFit/>
          </a:bodyPr>
          <a:lstStyle/>
          <a:p>
            <a:r>
              <a:rPr lang="en-US" sz="1000" u="sng" dirty="0"/>
              <a:t>A COMMON SOLUTION</a:t>
            </a:r>
            <a:r>
              <a:rPr lang="en-US" sz="1000" b="1" dirty="0"/>
              <a:t> </a:t>
            </a:r>
            <a:r>
              <a:rPr lang="en-US" sz="1000" dirty="0"/>
              <a:t>- to use a limited partnership or similar mechanisms and have no assets directly in the “high risk” spouse’s trust, half to two-thirds of the assets held as tenants by the entireties, and half to two-thirds of the assets directly in the “low risk” spouse’s trust.</a:t>
            </a:r>
            <a:endParaRPr lang="en-US" sz="1000" u="sng" dirty="0"/>
          </a:p>
        </p:txBody>
      </p:sp>
      <p:sp>
        <p:nvSpPr>
          <p:cNvPr id="5" name="TextBox 5"/>
          <p:cNvSpPr txBox="1">
            <a:spLocks noChangeArrowheads="1"/>
          </p:cNvSpPr>
          <p:nvPr/>
        </p:nvSpPr>
        <p:spPr bwMode="auto">
          <a:xfrm>
            <a:off x="0" y="0"/>
            <a:ext cx="9144000" cy="1107996"/>
          </a:xfrm>
          <a:prstGeom prst="rect">
            <a:avLst/>
          </a:prstGeom>
          <a:noFill/>
          <a:ln w="9525">
            <a:noFill/>
            <a:miter lim="800000"/>
            <a:headEnd/>
            <a:tailEnd/>
          </a:ln>
        </p:spPr>
        <p:txBody>
          <a:bodyPr>
            <a:spAutoFit/>
          </a:bodyPr>
          <a:lstStyle/>
          <a:p>
            <a:pPr algn="ctr"/>
            <a:r>
              <a:rPr lang="en-US" sz="1600" b="1" dirty="0">
                <a:solidFill>
                  <a:schemeClr val="accent3">
                    <a:shade val="75000"/>
                  </a:schemeClr>
                </a:solidFill>
                <a:latin typeface="+mj-lt"/>
                <a:ea typeface="+mj-ea"/>
                <a:cs typeface="+mj-cs"/>
              </a:rPr>
              <a:t>Determining Best How To Allocate Assets As Between A Married Couple</a:t>
            </a:r>
          </a:p>
          <a:p>
            <a:pPr algn="ctr"/>
            <a:r>
              <a:rPr lang="en-US" sz="1600" b="1" dirty="0">
                <a:solidFill>
                  <a:schemeClr val="accent3">
                    <a:shade val="75000"/>
                  </a:schemeClr>
                </a:solidFill>
                <a:latin typeface="+mj-lt"/>
                <a:ea typeface="+mj-ea"/>
                <a:cs typeface="+mj-cs"/>
              </a:rPr>
              <a:t>Part II</a:t>
            </a:r>
          </a:p>
          <a:p>
            <a:pPr algn="ctr"/>
            <a:endParaRPr lang="en-US" sz="400" dirty="0"/>
          </a:p>
          <a:p>
            <a:pPr algn="just"/>
            <a:r>
              <a:rPr lang="en-US" sz="1000" u="sng" dirty="0"/>
              <a:t>Subsidiary Entity Techniques:</a:t>
            </a:r>
            <a:endParaRPr lang="en-US" sz="1000" dirty="0"/>
          </a:p>
          <a:p>
            <a:pPr algn="just">
              <a:buFontTx/>
              <a:buChar char="-"/>
            </a:pPr>
            <a:r>
              <a:rPr lang="en-US" sz="1000" dirty="0"/>
              <a:t>Limited partnerships </a:t>
            </a:r>
            <a:r>
              <a:rPr lang="en-US" sz="1000" dirty="0" smtClean="0"/>
              <a:t>and LLCs can </a:t>
            </a:r>
            <a:r>
              <a:rPr lang="en-US" sz="1000" dirty="0"/>
              <a:t>be used to facilitate discounts, for estate tax purposes, and for charging order protection.</a:t>
            </a:r>
          </a:p>
          <a:p>
            <a:pPr algn="just">
              <a:buFontTx/>
              <a:buChar char="-"/>
            </a:pPr>
            <a:r>
              <a:rPr lang="en-US" sz="1000" dirty="0"/>
              <a:t>Limited partnerships and</a:t>
            </a:r>
            <a:r>
              <a:rPr lang="en-US" sz="1000" b="1" dirty="0"/>
              <a:t> </a:t>
            </a:r>
            <a:r>
              <a:rPr lang="en-US" sz="1000" dirty="0"/>
              <a:t>LLCs can also be used to provide “firewall protection” from activities or properties owned.</a:t>
            </a:r>
          </a:p>
        </p:txBody>
      </p:sp>
      <p:sp>
        <p:nvSpPr>
          <p:cNvPr id="6" name="TextBox 5"/>
          <p:cNvSpPr txBox="1">
            <a:spLocks noChangeArrowheads="1"/>
          </p:cNvSpPr>
          <p:nvPr/>
        </p:nvSpPr>
        <p:spPr bwMode="auto">
          <a:xfrm>
            <a:off x="1218235" y="1088985"/>
            <a:ext cx="762000" cy="246063"/>
          </a:xfrm>
          <a:prstGeom prst="rect">
            <a:avLst/>
          </a:prstGeom>
          <a:noFill/>
          <a:ln w="9525">
            <a:noFill/>
            <a:miter lim="800000"/>
            <a:headEnd/>
            <a:tailEnd/>
          </a:ln>
        </p:spPr>
        <p:txBody>
          <a:bodyPr>
            <a:spAutoFit/>
          </a:bodyPr>
          <a:lstStyle/>
          <a:p>
            <a:pPr algn="ctr"/>
            <a:r>
              <a:rPr lang="en-US" sz="1000" dirty="0"/>
              <a:t>Husband</a:t>
            </a:r>
          </a:p>
        </p:txBody>
      </p:sp>
      <p:sp>
        <p:nvSpPr>
          <p:cNvPr id="7" name="TextBox 6"/>
          <p:cNvSpPr txBox="1">
            <a:spLocks noChangeArrowheads="1"/>
          </p:cNvSpPr>
          <p:nvPr/>
        </p:nvSpPr>
        <p:spPr bwMode="auto">
          <a:xfrm>
            <a:off x="4266235" y="1088985"/>
            <a:ext cx="685800" cy="246063"/>
          </a:xfrm>
          <a:prstGeom prst="rect">
            <a:avLst/>
          </a:prstGeom>
          <a:noFill/>
          <a:ln w="9525">
            <a:noFill/>
            <a:miter lim="800000"/>
            <a:headEnd/>
            <a:tailEnd/>
          </a:ln>
        </p:spPr>
        <p:txBody>
          <a:bodyPr>
            <a:spAutoFit/>
          </a:bodyPr>
          <a:lstStyle/>
          <a:p>
            <a:pPr algn="ctr"/>
            <a:r>
              <a:rPr lang="en-US" sz="1000" dirty="0"/>
              <a:t>Wife</a:t>
            </a:r>
          </a:p>
        </p:txBody>
      </p:sp>
      <p:sp>
        <p:nvSpPr>
          <p:cNvPr id="8" name="TextBox 7"/>
          <p:cNvSpPr txBox="1">
            <a:spLocks noChangeArrowheads="1"/>
          </p:cNvSpPr>
          <p:nvPr/>
        </p:nvSpPr>
        <p:spPr bwMode="auto">
          <a:xfrm>
            <a:off x="5790235" y="1088985"/>
            <a:ext cx="1219200" cy="400050"/>
          </a:xfrm>
          <a:prstGeom prst="rect">
            <a:avLst/>
          </a:prstGeom>
          <a:noFill/>
          <a:ln w="9525">
            <a:noFill/>
            <a:miter lim="800000"/>
            <a:headEnd/>
            <a:tailEnd/>
          </a:ln>
        </p:spPr>
        <p:txBody>
          <a:bodyPr>
            <a:spAutoFit/>
          </a:bodyPr>
          <a:lstStyle/>
          <a:p>
            <a:r>
              <a:rPr lang="en-US" sz="1000" dirty="0"/>
              <a:t>Trustee other than Husband or Wife</a:t>
            </a:r>
          </a:p>
        </p:txBody>
      </p:sp>
      <p:sp>
        <p:nvSpPr>
          <p:cNvPr id="9" name="TextBox 8"/>
          <p:cNvSpPr txBox="1">
            <a:spLocks noChangeArrowheads="1"/>
          </p:cNvSpPr>
          <p:nvPr/>
        </p:nvSpPr>
        <p:spPr bwMode="auto">
          <a:xfrm>
            <a:off x="7314235" y="860385"/>
            <a:ext cx="1600200" cy="554038"/>
          </a:xfrm>
          <a:prstGeom prst="rect">
            <a:avLst/>
          </a:prstGeom>
          <a:noFill/>
          <a:ln w="9525">
            <a:noFill/>
            <a:miter lim="800000"/>
            <a:headEnd/>
            <a:tailEnd/>
          </a:ln>
        </p:spPr>
        <p:txBody>
          <a:bodyPr>
            <a:spAutoFit/>
          </a:bodyPr>
          <a:lstStyle/>
          <a:p>
            <a:pPr algn="ctr"/>
            <a:r>
              <a:rPr lang="en-US" sz="1000" dirty="0"/>
              <a:t>Wife could be Trustee if Husband is sole grantor (or vice versa)</a:t>
            </a:r>
          </a:p>
        </p:txBody>
      </p:sp>
      <p:sp>
        <p:nvSpPr>
          <p:cNvPr id="10" name="Oval 9"/>
          <p:cNvSpPr/>
          <p:nvPr/>
        </p:nvSpPr>
        <p:spPr bwMode="auto">
          <a:xfrm>
            <a:off x="989635" y="1423948"/>
            <a:ext cx="1066800" cy="91440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600" b="1" dirty="0">
                <a:solidFill>
                  <a:schemeClr val="tx1"/>
                </a:solidFill>
              </a:rPr>
              <a:t>Husband’s Revocable Trust</a:t>
            </a:r>
          </a:p>
        </p:txBody>
      </p:sp>
      <p:sp>
        <p:nvSpPr>
          <p:cNvPr id="11" name="Oval 10"/>
          <p:cNvSpPr/>
          <p:nvPr/>
        </p:nvSpPr>
        <p:spPr bwMode="auto">
          <a:xfrm>
            <a:off x="4105898" y="1465223"/>
            <a:ext cx="1025525" cy="785812"/>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600" b="1" dirty="0">
                <a:solidFill>
                  <a:schemeClr val="tx1"/>
                </a:solidFill>
              </a:rPr>
              <a:t>Wife’s Revocable Trust</a:t>
            </a:r>
          </a:p>
        </p:txBody>
      </p:sp>
      <p:sp>
        <p:nvSpPr>
          <p:cNvPr id="12" name="Oval 11"/>
          <p:cNvSpPr/>
          <p:nvPr/>
        </p:nvSpPr>
        <p:spPr bwMode="auto">
          <a:xfrm>
            <a:off x="5818810" y="1495385"/>
            <a:ext cx="1154113" cy="84455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600" b="1" dirty="0">
              <a:solidFill>
                <a:schemeClr val="tx1"/>
              </a:solidFill>
            </a:endParaRPr>
          </a:p>
          <a:p>
            <a:pPr algn="ctr">
              <a:defRPr/>
            </a:pPr>
            <a:r>
              <a:rPr lang="en-US" sz="600" b="1" dirty="0">
                <a:solidFill>
                  <a:schemeClr val="tx1"/>
                </a:solidFill>
              </a:rPr>
              <a:t>Gifting Trust (Irrevocable)</a:t>
            </a:r>
          </a:p>
        </p:txBody>
      </p:sp>
      <p:sp>
        <p:nvSpPr>
          <p:cNvPr id="13" name="Oval 12"/>
          <p:cNvSpPr/>
          <p:nvPr/>
        </p:nvSpPr>
        <p:spPr bwMode="auto">
          <a:xfrm>
            <a:off x="7507910" y="1481098"/>
            <a:ext cx="1201738" cy="819150"/>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600" b="1" dirty="0">
              <a:solidFill>
                <a:schemeClr val="tx1"/>
              </a:solidFill>
            </a:endParaRPr>
          </a:p>
          <a:p>
            <a:pPr algn="ctr">
              <a:defRPr/>
            </a:pPr>
            <a:r>
              <a:rPr lang="en-US" sz="600" b="1" dirty="0">
                <a:solidFill>
                  <a:schemeClr val="tx1"/>
                </a:solidFill>
              </a:rPr>
              <a:t>Lifetime By-Pass Trust (Irrevocable)</a:t>
            </a:r>
          </a:p>
        </p:txBody>
      </p:sp>
      <p:cxnSp>
        <p:nvCxnSpPr>
          <p:cNvPr id="14" name="Straight Connector 15"/>
          <p:cNvCxnSpPr>
            <a:cxnSpLocks noChangeShapeType="1"/>
            <a:stCxn id="10" idx="0"/>
            <a:endCxn id="6" idx="2"/>
          </p:cNvCxnSpPr>
          <p:nvPr/>
        </p:nvCxnSpPr>
        <p:spPr bwMode="auto">
          <a:xfrm rot="5400000" flipH="1" flipV="1">
            <a:off x="1516685" y="1341398"/>
            <a:ext cx="88900" cy="76200"/>
          </a:xfrm>
          <a:prstGeom prst="line">
            <a:avLst/>
          </a:prstGeom>
          <a:noFill/>
          <a:ln w="9525" algn="ctr">
            <a:solidFill>
              <a:schemeClr val="tx1"/>
            </a:solidFill>
            <a:round/>
            <a:headEnd/>
            <a:tailEnd/>
          </a:ln>
        </p:spPr>
      </p:cxnSp>
      <p:cxnSp>
        <p:nvCxnSpPr>
          <p:cNvPr id="15" name="Straight Connector 17"/>
          <p:cNvCxnSpPr>
            <a:cxnSpLocks noChangeShapeType="1"/>
            <a:stCxn id="11" idx="0"/>
            <a:endCxn id="7" idx="2"/>
          </p:cNvCxnSpPr>
          <p:nvPr/>
        </p:nvCxnSpPr>
        <p:spPr bwMode="auto">
          <a:xfrm rot="16200000" flipV="1">
            <a:off x="4548810" y="1395373"/>
            <a:ext cx="130175" cy="9525"/>
          </a:xfrm>
          <a:prstGeom prst="line">
            <a:avLst/>
          </a:prstGeom>
          <a:noFill/>
          <a:ln w="9525" algn="ctr">
            <a:solidFill>
              <a:schemeClr val="tx1"/>
            </a:solidFill>
            <a:round/>
            <a:headEnd/>
            <a:tailEnd/>
          </a:ln>
        </p:spPr>
      </p:cxnSp>
      <p:cxnSp>
        <p:nvCxnSpPr>
          <p:cNvPr id="16" name="Straight Connector 20"/>
          <p:cNvCxnSpPr>
            <a:cxnSpLocks noChangeShapeType="1"/>
            <a:stCxn id="12" idx="0"/>
            <a:endCxn id="8" idx="2"/>
          </p:cNvCxnSpPr>
          <p:nvPr/>
        </p:nvCxnSpPr>
        <p:spPr bwMode="auto">
          <a:xfrm rot="5400000" flipH="1" flipV="1">
            <a:off x="6394676" y="1490226"/>
            <a:ext cx="6350" cy="3968"/>
          </a:xfrm>
          <a:prstGeom prst="line">
            <a:avLst/>
          </a:prstGeom>
          <a:noFill/>
          <a:ln w="9525" algn="ctr">
            <a:solidFill>
              <a:schemeClr val="tx1"/>
            </a:solidFill>
            <a:round/>
            <a:headEnd/>
            <a:tailEnd/>
          </a:ln>
        </p:spPr>
      </p:cxnSp>
      <p:cxnSp>
        <p:nvCxnSpPr>
          <p:cNvPr id="17" name="Straight Connector 22"/>
          <p:cNvCxnSpPr>
            <a:cxnSpLocks noChangeShapeType="1"/>
            <a:stCxn id="13" idx="0"/>
            <a:endCxn id="9" idx="2"/>
          </p:cNvCxnSpPr>
          <p:nvPr/>
        </p:nvCxnSpPr>
        <p:spPr bwMode="auto">
          <a:xfrm rot="5400000" flipH="1" flipV="1">
            <a:off x="8078616" y="1445380"/>
            <a:ext cx="66675" cy="4762"/>
          </a:xfrm>
          <a:prstGeom prst="line">
            <a:avLst/>
          </a:prstGeom>
          <a:noFill/>
          <a:ln w="9525" algn="ctr">
            <a:solidFill>
              <a:schemeClr val="tx1"/>
            </a:solidFill>
            <a:round/>
            <a:headEnd/>
            <a:tailEnd/>
          </a:ln>
        </p:spPr>
      </p:cxnSp>
      <p:sp>
        <p:nvSpPr>
          <p:cNvPr id="18" name="TextBox 24"/>
          <p:cNvSpPr txBox="1">
            <a:spLocks noChangeArrowheads="1"/>
          </p:cNvSpPr>
          <p:nvPr/>
        </p:nvSpPr>
        <p:spPr bwMode="auto">
          <a:xfrm>
            <a:off x="2361235" y="1774785"/>
            <a:ext cx="1371600" cy="554038"/>
          </a:xfrm>
          <a:prstGeom prst="rect">
            <a:avLst/>
          </a:prstGeom>
          <a:noFill/>
          <a:ln w="9525">
            <a:noFill/>
            <a:miter lim="800000"/>
            <a:headEnd/>
            <a:tailEnd/>
          </a:ln>
        </p:spPr>
        <p:txBody>
          <a:bodyPr>
            <a:spAutoFit/>
          </a:bodyPr>
          <a:lstStyle/>
          <a:p>
            <a:pPr algn="ctr"/>
            <a:r>
              <a:rPr lang="en-US" sz="1000" dirty="0" smtClean="0"/>
              <a:t>FLORIDA TBE</a:t>
            </a:r>
            <a:endParaRPr lang="en-US" sz="1000" dirty="0"/>
          </a:p>
          <a:p>
            <a:pPr algn="ctr"/>
            <a:r>
              <a:rPr lang="en-US" sz="1000" dirty="0"/>
              <a:t>(Tenancy by the Entireties)</a:t>
            </a:r>
          </a:p>
        </p:txBody>
      </p:sp>
      <p:cxnSp>
        <p:nvCxnSpPr>
          <p:cNvPr id="19" name="Straight Connector 26"/>
          <p:cNvCxnSpPr>
            <a:cxnSpLocks noChangeShapeType="1"/>
            <a:stCxn id="6" idx="3"/>
            <a:endCxn id="18" idx="0"/>
          </p:cNvCxnSpPr>
          <p:nvPr/>
        </p:nvCxnSpPr>
        <p:spPr bwMode="auto">
          <a:xfrm>
            <a:off x="1980235" y="1212810"/>
            <a:ext cx="1066800" cy="561975"/>
          </a:xfrm>
          <a:prstGeom prst="line">
            <a:avLst/>
          </a:prstGeom>
          <a:noFill/>
          <a:ln w="9525" algn="ctr">
            <a:solidFill>
              <a:schemeClr val="tx1"/>
            </a:solidFill>
            <a:round/>
            <a:headEnd/>
            <a:tailEnd/>
          </a:ln>
        </p:spPr>
      </p:cxnSp>
      <p:cxnSp>
        <p:nvCxnSpPr>
          <p:cNvPr id="20" name="Straight Connector 28"/>
          <p:cNvCxnSpPr>
            <a:cxnSpLocks noChangeShapeType="1"/>
            <a:stCxn id="7" idx="1"/>
            <a:endCxn id="18" idx="0"/>
          </p:cNvCxnSpPr>
          <p:nvPr/>
        </p:nvCxnSpPr>
        <p:spPr bwMode="auto">
          <a:xfrm rot="10800000" flipV="1">
            <a:off x="3047035" y="1212810"/>
            <a:ext cx="1219200" cy="561975"/>
          </a:xfrm>
          <a:prstGeom prst="line">
            <a:avLst/>
          </a:prstGeom>
          <a:noFill/>
          <a:ln w="9525" algn="ctr">
            <a:solidFill>
              <a:schemeClr val="tx1"/>
            </a:solidFill>
            <a:round/>
            <a:headEnd/>
            <a:tailEnd/>
          </a:ln>
        </p:spPr>
      </p:cxnSp>
      <p:sp>
        <p:nvSpPr>
          <p:cNvPr id="21" name="TextBox 33"/>
          <p:cNvSpPr txBox="1">
            <a:spLocks noChangeArrowheads="1"/>
          </p:cNvSpPr>
          <p:nvPr/>
        </p:nvSpPr>
        <p:spPr bwMode="auto">
          <a:xfrm>
            <a:off x="-965" y="2536785"/>
            <a:ext cx="1981200" cy="1892300"/>
          </a:xfrm>
          <a:prstGeom prst="rect">
            <a:avLst/>
          </a:prstGeom>
          <a:noFill/>
          <a:ln w="9525">
            <a:noFill/>
            <a:miter lim="800000"/>
            <a:headEnd/>
            <a:tailEnd/>
          </a:ln>
        </p:spPr>
        <p:txBody>
          <a:bodyPr>
            <a:spAutoFit/>
          </a:bodyPr>
          <a:lstStyle/>
          <a:p>
            <a:pPr marL="228600" indent="-228600">
              <a:buFontTx/>
              <a:buAutoNum type="arabicPeriod"/>
            </a:pPr>
            <a:r>
              <a:rPr lang="en-US" sz="900" dirty="0"/>
              <a:t>Assets held directly by revocable trust are subject to husband’s creditor claims.</a:t>
            </a:r>
          </a:p>
          <a:p>
            <a:pPr marL="228600" indent="-228600">
              <a:buFontTx/>
              <a:buAutoNum type="arabicPeriod"/>
            </a:pPr>
            <a:r>
              <a:rPr lang="en-US" sz="900" dirty="0"/>
              <a:t>Direct ownership of limited partnership or LLC not in TBE may have charging order protection </a:t>
            </a:r>
            <a:r>
              <a:rPr lang="en-US" sz="900" b="1" dirty="0"/>
              <a:t>(meaning that if a creditor obtains a lien on the limited partnership or LLC, the husband cannot receive monies from the limited partnership or LLC without the creditor being paid).</a:t>
            </a:r>
            <a:endParaRPr lang="en-US" sz="900" dirty="0"/>
          </a:p>
        </p:txBody>
      </p:sp>
      <p:sp>
        <p:nvSpPr>
          <p:cNvPr id="22" name="TextBox 34"/>
          <p:cNvSpPr txBox="1">
            <a:spLocks noChangeArrowheads="1"/>
          </p:cNvSpPr>
          <p:nvPr/>
        </p:nvSpPr>
        <p:spPr bwMode="auto">
          <a:xfrm>
            <a:off x="1884985" y="2519323"/>
            <a:ext cx="1981200" cy="1892826"/>
          </a:xfrm>
          <a:prstGeom prst="rect">
            <a:avLst/>
          </a:prstGeom>
          <a:noFill/>
          <a:ln w="9525">
            <a:noFill/>
            <a:miter lim="800000"/>
            <a:headEnd/>
            <a:tailEnd/>
          </a:ln>
        </p:spPr>
        <p:txBody>
          <a:bodyPr>
            <a:spAutoFit/>
          </a:bodyPr>
          <a:lstStyle/>
          <a:p>
            <a:pPr marL="228600" indent="-228600">
              <a:buFontTx/>
              <a:buAutoNum type="arabicPeriod"/>
            </a:pPr>
            <a:r>
              <a:rPr lang="en-US" sz="900" dirty="0"/>
              <a:t>Only exposed to creditors if </a:t>
            </a:r>
            <a:r>
              <a:rPr lang="en-US" sz="900" b="1" dirty="0"/>
              <a:t>both spouses owe the </a:t>
            </a:r>
            <a:r>
              <a:rPr lang="en-US" sz="900" b="1" dirty="0" smtClean="0"/>
              <a:t>creditor, </a:t>
            </a:r>
            <a:r>
              <a:rPr lang="en-US" sz="900" b="1" dirty="0"/>
              <a:t>if one spouse dies and the surviving spouse has a creditor, the spouses divorce, or state law or the state of residence changes.  </a:t>
            </a:r>
          </a:p>
          <a:p>
            <a:pPr marL="228600" indent="-228600"/>
            <a:r>
              <a:rPr lang="en-US" sz="900" dirty="0"/>
              <a:t>2.	On death of one spouse, surviving spouse may disclaim up to ½ (if no creditor is pursuing the </a:t>
            </a:r>
            <a:r>
              <a:rPr lang="en-US" sz="900" b="1" dirty="0"/>
              <a:t>deceased</a:t>
            </a:r>
            <a:r>
              <a:rPr lang="en-US" sz="900" dirty="0"/>
              <a:t> spouse) to fund By-Pass Trust on first death.</a:t>
            </a:r>
          </a:p>
        </p:txBody>
      </p:sp>
      <p:cxnSp>
        <p:nvCxnSpPr>
          <p:cNvPr id="23" name="Straight Connector 36"/>
          <p:cNvCxnSpPr>
            <a:cxnSpLocks noChangeShapeType="1"/>
            <a:endCxn id="10" idx="3"/>
          </p:cNvCxnSpPr>
          <p:nvPr/>
        </p:nvCxnSpPr>
        <p:spPr bwMode="auto">
          <a:xfrm flipV="1">
            <a:off x="761037" y="2204437"/>
            <a:ext cx="384827" cy="332348"/>
          </a:xfrm>
          <a:prstGeom prst="line">
            <a:avLst/>
          </a:prstGeom>
          <a:noFill/>
          <a:ln w="9525" algn="ctr">
            <a:solidFill>
              <a:schemeClr val="tx1"/>
            </a:solidFill>
            <a:round/>
            <a:headEnd/>
            <a:tailEnd/>
          </a:ln>
        </p:spPr>
      </p:cxnSp>
      <p:cxnSp>
        <p:nvCxnSpPr>
          <p:cNvPr id="24" name="Straight Connector 38"/>
          <p:cNvCxnSpPr>
            <a:cxnSpLocks noChangeShapeType="1"/>
            <a:endCxn id="18" idx="2"/>
          </p:cNvCxnSpPr>
          <p:nvPr/>
        </p:nvCxnSpPr>
        <p:spPr bwMode="auto">
          <a:xfrm rot="5400000" flipH="1" flipV="1">
            <a:off x="2981154" y="2394704"/>
            <a:ext cx="131762" cy="0"/>
          </a:xfrm>
          <a:prstGeom prst="line">
            <a:avLst/>
          </a:prstGeom>
          <a:noFill/>
          <a:ln w="9525" algn="ctr">
            <a:solidFill>
              <a:schemeClr val="tx1"/>
            </a:solidFill>
            <a:round/>
            <a:headEnd/>
            <a:tailEnd/>
          </a:ln>
        </p:spPr>
      </p:cxnSp>
      <p:sp>
        <p:nvSpPr>
          <p:cNvPr id="25" name="TextBox 49"/>
          <p:cNvSpPr txBox="1">
            <a:spLocks noChangeArrowheads="1"/>
          </p:cNvSpPr>
          <p:nvPr/>
        </p:nvSpPr>
        <p:spPr bwMode="auto">
          <a:xfrm>
            <a:off x="3686798" y="2551073"/>
            <a:ext cx="2057400" cy="1616075"/>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husband but exposed to creditors of wife (Maintain large umbrella liability insurance coverage to protect these assets.)</a:t>
            </a:r>
          </a:p>
          <a:p>
            <a:pPr marL="228600" indent="-228600">
              <a:buFontTx/>
              <a:buAutoNum type="arabicPeriod"/>
            </a:pPr>
            <a:r>
              <a:rPr lang="en-US" sz="900" dirty="0"/>
              <a:t>On wife’s death, can be held </a:t>
            </a:r>
            <a:r>
              <a:rPr lang="en-US" sz="900" b="1" dirty="0"/>
              <a:t>under a protective trust, which will</a:t>
            </a:r>
            <a:r>
              <a:rPr lang="en-US" sz="900" dirty="0"/>
              <a:t> continue to be safe from creditors of </a:t>
            </a:r>
            <a:r>
              <a:rPr lang="en-US" sz="900" dirty="0" smtClean="0"/>
              <a:t>husband, </a:t>
            </a:r>
            <a:r>
              <a:rPr lang="en-US" sz="900" dirty="0"/>
              <a:t>subsequent </a:t>
            </a:r>
            <a:r>
              <a:rPr lang="en-US" sz="900" dirty="0" smtClean="0"/>
              <a:t>spouses, </a:t>
            </a:r>
            <a:r>
              <a:rPr lang="en-US" sz="900" dirty="0"/>
              <a:t>and “future new </a:t>
            </a:r>
            <a:r>
              <a:rPr lang="en-US" sz="900" dirty="0" smtClean="0"/>
              <a:t>family.”</a:t>
            </a:r>
            <a:endParaRPr lang="en-US" sz="900" dirty="0"/>
          </a:p>
        </p:txBody>
      </p:sp>
      <p:sp>
        <p:nvSpPr>
          <p:cNvPr id="26" name="TextBox 50"/>
          <p:cNvSpPr txBox="1">
            <a:spLocks noChangeArrowheads="1"/>
          </p:cNvSpPr>
          <p:nvPr/>
        </p:nvSpPr>
        <p:spPr bwMode="auto">
          <a:xfrm>
            <a:off x="5672760" y="2566948"/>
            <a:ext cx="1524000" cy="1754187"/>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both spouses.</a:t>
            </a:r>
          </a:p>
          <a:p>
            <a:pPr marL="228600" indent="-228600">
              <a:buFontTx/>
              <a:buAutoNum type="arabicPeriod"/>
            </a:pPr>
            <a:r>
              <a:rPr lang="en-US" sz="900" dirty="0"/>
              <a:t>If divorce occurs, should not be subject to rules for division of property between spouses.</a:t>
            </a:r>
          </a:p>
          <a:p>
            <a:pPr marL="228600" indent="-228600">
              <a:buFontTx/>
              <a:buAutoNum type="arabicPeriod"/>
            </a:pPr>
            <a:r>
              <a:rPr lang="en-US" sz="900" dirty="0"/>
              <a:t>May be controlled by the “entrepreneurial spouse” by using a Family Limited Partnership.</a:t>
            </a:r>
          </a:p>
        </p:txBody>
      </p:sp>
      <p:sp>
        <p:nvSpPr>
          <p:cNvPr id="27" name="TextBox 51"/>
          <p:cNvSpPr txBox="1">
            <a:spLocks noChangeArrowheads="1"/>
          </p:cNvSpPr>
          <p:nvPr/>
        </p:nvSpPr>
        <p:spPr bwMode="auto">
          <a:xfrm>
            <a:off x="7218985" y="2603460"/>
            <a:ext cx="1752600" cy="1338263"/>
          </a:xfrm>
          <a:prstGeom prst="rect">
            <a:avLst/>
          </a:prstGeom>
          <a:noFill/>
          <a:ln w="9525">
            <a:noFill/>
            <a:miter lim="800000"/>
            <a:headEnd/>
            <a:tailEnd/>
          </a:ln>
        </p:spPr>
        <p:txBody>
          <a:bodyPr>
            <a:spAutoFit/>
          </a:bodyPr>
          <a:lstStyle/>
          <a:p>
            <a:pPr marL="228600" indent="-228600"/>
            <a:r>
              <a:rPr lang="en-US" sz="900" dirty="0"/>
              <a:t>1.	</a:t>
            </a:r>
            <a:r>
              <a:rPr lang="en-US" sz="900" b="1" dirty="0"/>
              <a:t>Safe from the creditors of the Grantor’s spouse.</a:t>
            </a:r>
            <a:endParaRPr lang="en-US" sz="900" dirty="0"/>
          </a:p>
          <a:p>
            <a:pPr marL="228600" indent="-228600"/>
            <a:r>
              <a:rPr lang="en-US" sz="900" dirty="0"/>
              <a:t>2.	If funded by one spouse, may benefit other spouse and children during the lifetime of both spouses.</a:t>
            </a:r>
          </a:p>
          <a:p>
            <a:pPr marL="228600" indent="-228600"/>
            <a:r>
              <a:rPr lang="en-US" sz="900" dirty="0"/>
              <a:t>3.	Otherwise can be identical to gifting trust pictured to the left.</a:t>
            </a:r>
          </a:p>
        </p:txBody>
      </p:sp>
      <p:cxnSp>
        <p:nvCxnSpPr>
          <p:cNvPr id="28" name="Straight Connector 68"/>
          <p:cNvCxnSpPr>
            <a:cxnSpLocks noChangeShapeType="1"/>
            <a:stCxn id="11" idx="4"/>
          </p:cNvCxnSpPr>
          <p:nvPr/>
        </p:nvCxnSpPr>
        <p:spPr bwMode="auto">
          <a:xfrm rot="16200000" flipH="1">
            <a:off x="4474198" y="2395497"/>
            <a:ext cx="306388" cy="17463"/>
          </a:xfrm>
          <a:prstGeom prst="line">
            <a:avLst/>
          </a:prstGeom>
          <a:noFill/>
          <a:ln w="9525" algn="ctr">
            <a:solidFill>
              <a:schemeClr val="tx1"/>
            </a:solidFill>
            <a:round/>
            <a:headEnd/>
            <a:tailEnd/>
          </a:ln>
        </p:spPr>
      </p:cxnSp>
      <p:cxnSp>
        <p:nvCxnSpPr>
          <p:cNvPr id="29" name="Straight Connector 70"/>
          <p:cNvCxnSpPr>
            <a:cxnSpLocks noChangeShapeType="1"/>
            <a:stCxn id="12" idx="4"/>
            <a:endCxn id="26" idx="0"/>
          </p:cNvCxnSpPr>
          <p:nvPr/>
        </p:nvCxnSpPr>
        <p:spPr bwMode="auto">
          <a:xfrm rot="16200000" flipH="1">
            <a:off x="6302203" y="2434392"/>
            <a:ext cx="227013" cy="38100"/>
          </a:xfrm>
          <a:prstGeom prst="line">
            <a:avLst/>
          </a:prstGeom>
          <a:noFill/>
          <a:ln w="9525" algn="ctr">
            <a:solidFill>
              <a:schemeClr val="tx1"/>
            </a:solidFill>
            <a:round/>
            <a:headEnd/>
            <a:tailEnd/>
          </a:ln>
        </p:spPr>
      </p:cxnSp>
      <p:cxnSp>
        <p:nvCxnSpPr>
          <p:cNvPr id="30" name="Straight Connector 72"/>
          <p:cNvCxnSpPr>
            <a:cxnSpLocks noChangeShapeType="1"/>
            <a:stCxn id="13" idx="4"/>
            <a:endCxn id="27" idx="0"/>
          </p:cNvCxnSpPr>
          <p:nvPr/>
        </p:nvCxnSpPr>
        <p:spPr bwMode="auto">
          <a:xfrm rot="5400000">
            <a:off x="7950823" y="2444710"/>
            <a:ext cx="303212" cy="14288"/>
          </a:xfrm>
          <a:prstGeom prst="line">
            <a:avLst/>
          </a:prstGeom>
          <a:noFill/>
          <a:ln w="9525" algn="ctr">
            <a:solidFill>
              <a:schemeClr val="tx1"/>
            </a:solidFill>
            <a:round/>
            <a:headEnd/>
            <a:tailEnd/>
          </a:ln>
        </p:spPr>
      </p:cxnSp>
      <p:cxnSp>
        <p:nvCxnSpPr>
          <p:cNvPr id="31" name="Straight Connector 112"/>
          <p:cNvCxnSpPr>
            <a:cxnSpLocks noChangeShapeType="1"/>
          </p:cNvCxnSpPr>
          <p:nvPr/>
        </p:nvCxnSpPr>
        <p:spPr bwMode="auto">
          <a:xfrm>
            <a:off x="92698" y="4594185"/>
            <a:ext cx="9067800" cy="0"/>
          </a:xfrm>
          <a:prstGeom prst="line">
            <a:avLst/>
          </a:prstGeom>
          <a:noFill/>
          <a:ln w="28575" algn="ctr">
            <a:solidFill>
              <a:schemeClr val="tx1"/>
            </a:solidFill>
            <a:round/>
            <a:headEnd/>
            <a:tailEnd/>
          </a:ln>
        </p:spPr>
      </p:cxnSp>
      <p:sp>
        <p:nvSpPr>
          <p:cNvPr id="32" name="Oval 31"/>
          <p:cNvSpPr/>
          <p:nvPr/>
        </p:nvSpPr>
        <p:spPr bwMode="auto">
          <a:xfrm>
            <a:off x="1142035" y="4898985"/>
            <a:ext cx="1025525" cy="785813"/>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FLP</a:t>
            </a:r>
          </a:p>
        </p:txBody>
      </p:sp>
      <p:sp>
        <p:nvSpPr>
          <p:cNvPr id="33" name="Oval 32"/>
          <p:cNvSpPr/>
          <p:nvPr/>
        </p:nvSpPr>
        <p:spPr bwMode="auto">
          <a:xfrm>
            <a:off x="3428035" y="4898985"/>
            <a:ext cx="1025525" cy="785813"/>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FLP</a:t>
            </a:r>
          </a:p>
        </p:txBody>
      </p:sp>
      <p:sp>
        <p:nvSpPr>
          <p:cNvPr id="34" name="Oval 33"/>
          <p:cNvSpPr/>
          <p:nvPr/>
        </p:nvSpPr>
        <p:spPr bwMode="auto">
          <a:xfrm>
            <a:off x="5256835" y="5203785"/>
            <a:ext cx="1143965" cy="785813"/>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FIREWALL LLC</a:t>
            </a:r>
          </a:p>
        </p:txBody>
      </p:sp>
      <p:sp>
        <p:nvSpPr>
          <p:cNvPr id="35" name="Oval 34"/>
          <p:cNvSpPr/>
          <p:nvPr/>
        </p:nvSpPr>
        <p:spPr bwMode="auto">
          <a:xfrm>
            <a:off x="7771435" y="4898985"/>
            <a:ext cx="1025525" cy="785813"/>
          </a:xfrm>
          <a:prstGeom prst="ellipse">
            <a:avLst/>
          </a:prstGeom>
          <a:ln>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LLC</a:t>
            </a:r>
          </a:p>
        </p:txBody>
      </p:sp>
      <p:cxnSp>
        <p:nvCxnSpPr>
          <p:cNvPr id="36" name="Straight Connector 118"/>
          <p:cNvCxnSpPr>
            <a:cxnSpLocks noChangeShapeType="1"/>
            <a:stCxn id="13" idx="4"/>
            <a:endCxn id="35" idx="0"/>
          </p:cNvCxnSpPr>
          <p:nvPr/>
        </p:nvCxnSpPr>
        <p:spPr bwMode="auto">
          <a:xfrm rot="16200000" flipH="1">
            <a:off x="6897517" y="3512304"/>
            <a:ext cx="2598737" cy="174625"/>
          </a:xfrm>
          <a:prstGeom prst="line">
            <a:avLst/>
          </a:prstGeom>
          <a:noFill/>
          <a:ln w="9525" algn="ctr">
            <a:solidFill>
              <a:schemeClr val="tx1"/>
            </a:solidFill>
            <a:round/>
            <a:headEnd/>
            <a:tailEnd/>
          </a:ln>
        </p:spPr>
      </p:cxnSp>
      <p:sp>
        <p:nvSpPr>
          <p:cNvPr id="37" name="TextBox 119"/>
          <p:cNvSpPr txBox="1">
            <a:spLocks noChangeArrowheads="1"/>
          </p:cNvSpPr>
          <p:nvPr/>
        </p:nvSpPr>
        <p:spPr bwMode="auto">
          <a:xfrm>
            <a:off x="7085635" y="4670385"/>
            <a:ext cx="762000" cy="369332"/>
          </a:xfrm>
          <a:prstGeom prst="rect">
            <a:avLst/>
          </a:prstGeom>
          <a:noFill/>
          <a:ln w="9525">
            <a:noFill/>
            <a:miter lim="800000"/>
            <a:headEnd/>
            <a:tailEnd/>
          </a:ln>
        </p:spPr>
        <p:txBody>
          <a:bodyPr>
            <a:spAutoFit/>
          </a:bodyPr>
          <a:lstStyle/>
          <a:p>
            <a:pPr algn="ctr"/>
            <a:r>
              <a:rPr lang="en-US" sz="900" dirty="0"/>
              <a:t>Husband, Manager</a:t>
            </a:r>
          </a:p>
        </p:txBody>
      </p:sp>
      <p:sp>
        <p:nvSpPr>
          <p:cNvPr id="38" name="TextBox 120"/>
          <p:cNvSpPr txBox="1">
            <a:spLocks noChangeArrowheads="1"/>
          </p:cNvSpPr>
          <p:nvPr/>
        </p:nvSpPr>
        <p:spPr bwMode="auto">
          <a:xfrm>
            <a:off x="8228635" y="4594185"/>
            <a:ext cx="762000" cy="246063"/>
          </a:xfrm>
          <a:prstGeom prst="rect">
            <a:avLst/>
          </a:prstGeom>
          <a:noFill/>
          <a:ln w="9525">
            <a:noFill/>
            <a:miter lim="800000"/>
            <a:headEnd/>
            <a:tailEnd/>
          </a:ln>
        </p:spPr>
        <p:txBody>
          <a:bodyPr>
            <a:spAutoFit/>
          </a:bodyPr>
          <a:lstStyle/>
          <a:p>
            <a:pPr algn="ctr"/>
            <a:r>
              <a:rPr lang="en-US" sz="1000" dirty="0"/>
              <a:t>100%</a:t>
            </a:r>
          </a:p>
        </p:txBody>
      </p:sp>
      <p:sp>
        <p:nvSpPr>
          <p:cNvPr id="39" name="TextBox 121"/>
          <p:cNvSpPr txBox="1">
            <a:spLocks noChangeArrowheads="1"/>
          </p:cNvSpPr>
          <p:nvPr/>
        </p:nvSpPr>
        <p:spPr bwMode="auto">
          <a:xfrm>
            <a:off x="7619035" y="5737185"/>
            <a:ext cx="1295400" cy="400050"/>
          </a:xfrm>
          <a:prstGeom prst="rect">
            <a:avLst/>
          </a:prstGeom>
          <a:noFill/>
          <a:ln w="9525">
            <a:noFill/>
            <a:miter lim="800000"/>
            <a:headEnd/>
            <a:tailEnd/>
          </a:ln>
        </p:spPr>
        <p:txBody>
          <a:bodyPr>
            <a:spAutoFit/>
          </a:bodyPr>
          <a:lstStyle/>
          <a:p>
            <a:pPr algn="ctr"/>
            <a:r>
              <a:rPr lang="en-US" sz="1000" dirty="0"/>
              <a:t>Leveraged Investment</a:t>
            </a:r>
          </a:p>
        </p:txBody>
      </p:sp>
      <p:cxnSp>
        <p:nvCxnSpPr>
          <p:cNvPr id="40" name="Straight Connector 123"/>
          <p:cNvCxnSpPr>
            <a:cxnSpLocks noChangeShapeType="1"/>
            <a:stCxn id="35" idx="2"/>
            <a:endCxn id="37" idx="2"/>
          </p:cNvCxnSpPr>
          <p:nvPr/>
        </p:nvCxnSpPr>
        <p:spPr bwMode="auto">
          <a:xfrm flipH="1" flipV="1">
            <a:off x="7466635" y="5039717"/>
            <a:ext cx="304800" cy="252175"/>
          </a:xfrm>
          <a:prstGeom prst="line">
            <a:avLst/>
          </a:prstGeom>
          <a:noFill/>
          <a:ln w="9525" algn="ctr">
            <a:solidFill>
              <a:schemeClr val="tx1"/>
            </a:solidFill>
            <a:prstDash val="sysDash"/>
            <a:round/>
            <a:headEnd/>
            <a:tailEnd/>
          </a:ln>
        </p:spPr>
      </p:cxnSp>
      <p:sp>
        <p:nvSpPr>
          <p:cNvPr id="41" name="TextBox 124"/>
          <p:cNvSpPr txBox="1">
            <a:spLocks noChangeArrowheads="1"/>
          </p:cNvSpPr>
          <p:nvPr/>
        </p:nvSpPr>
        <p:spPr bwMode="auto">
          <a:xfrm>
            <a:off x="5104435" y="6041985"/>
            <a:ext cx="1295400" cy="246063"/>
          </a:xfrm>
          <a:prstGeom prst="rect">
            <a:avLst/>
          </a:prstGeom>
          <a:noFill/>
          <a:ln w="9525">
            <a:noFill/>
            <a:miter lim="800000"/>
            <a:headEnd/>
            <a:tailEnd/>
          </a:ln>
        </p:spPr>
        <p:txBody>
          <a:bodyPr>
            <a:spAutoFit/>
          </a:bodyPr>
          <a:lstStyle/>
          <a:p>
            <a:pPr algn="ctr"/>
            <a:r>
              <a:rPr lang="en-US" sz="1000" dirty="0"/>
              <a:t>Property or activity</a:t>
            </a:r>
          </a:p>
        </p:txBody>
      </p:sp>
      <p:cxnSp>
        <p:nvCxnSpPr>
          <p:cNvPr id="42" name="Straight Connector 126"/>
          <p:cNvCxnSpPr>
            <a:cxnSpLocks noChangeShapeType="1"/>
            <a:stCxn id="33" idx="6"/>
            <a:endCxn id="34" idx="2"/>
          </p:cNvCxnSpPr>
          <p:nvPr/>
        </p:nvCxnSpPr>
        <p:spPr bwMode="auto">
          <a:xfrm>
            <a:off x="4453560" y="5291892"/>
            <a:ext cx="803275" cy="304800"/>
          </a:xfrm>
          <a:prstGeom prst="line">
            <a:avLst/>
          </a:prstGeom>
          <a:noFill/>
          <a:ln w="9525" algn="ctr">
            <a:solidFill>
              <a:schemeClr val="tx1"/>
            </a:solidFill>
            <a:round/>
            <a:headEnd/>
            <a:tailEnd/>
          </a:ln>
        </p:spPr>
      </p:cxnSp>
      <p:cxnSp>
        <p:nvCxnSpPr>
          <p:cNvPr id="43" name="Straight Connector 128"/>
          <p:cNvCxnSpPr>
            <a:cxnSpLocks noChangeShapeType="1"/>
            <a:stCxn id="12" idx="4"/>
            <a:endCxn id="33" idx="7"/>
          </p:cNvCxnSpPr>
          <p:nvPr/>
        </p:nvCxnSpPr>
        <p:spPr bwMode="auto">
          <a:xfrm rot="5400000">
            <a:off x="4013029" y="2629654"/>
            <a:ext cx="2673350" cy="2093912"/>
          </a:xfrm>
          <a:prstGeom prst="line">
            <a:avLst/>
          </a:prstGeom>
          <a:noFill/>
          <a:ln w="9525" algn="ctr">
            <a:solidFill>
              <a:schemeClr val="tx1"/>
            </a:solidFill>
            <a:round/>
            <a:headEnd/>
            <a:tailEnd/>
          </a:ln>
        </p:spPr>
      </p:cxnSp>
      <p:cxnSp>
        <p:nvCxnSpPr>
          <p:cNvPr id="44" name="Straight Connector 130"/>
          <p:cNvCxnSpPr>
            <a:cxnSpLocks noChangeShapeType="1"/>
            <a:stCxn id="11" idx="4"/>
            <a:endCxn id="33" idx="0"/>
          </p:cNvCxnSpPr>
          <p:nvPr/>
        </p:nvCxnSpPr>
        <p:spPr bwMode="auto">
          <a:xfrm rot="5400000">
            <a:off x="2955754" y="3236079"/>
            <a:ext cx="2647950" cy="677862"/>
          </a:xfrm>
          <a:prstGeom prst="line">
            <a:avLst/>
          </a:prstGeom>
          <a:noFill/>
          <a:ln w="9525" algn="ctr">
            <a:solidFill>
              <a:schemeClr val="tx1"/>
            </a:solidFill>
            <a:round/>
            <a:headEnd/>
            <a:tailEnd/>
          </a:ln>
        </p:spPr>
      </p:cxnSp>
      <p:cxnSp>
        <p:nvCxnSpPr>
          <p:cNvPr id="45" name="Straight Connector 132"/>
          <p:cNvCxnSpPr>
            <a:cxnSpLocks noChangeShapeType="1"/>
            <a:stCxn id="18" idx="2"/>
            <a:endCxn id="33" idx="1"/>
          </p:cNvCxnSpPr>
          <p:nvPr/>
        </p:nvCxnSpPr>
        <p:spPr bwMode="auto">
          <a:xfrm rot="16200000" flipH="1">
            <a:off x="1970711" y="3405147"/>
            <a:ext cx="2684462" cy="531813"/>
          </a:xfrm>
          <a:prstGeom prst="line">
            <a:avLst/>
          </a:prstGeom>
          <a:noFill/>
          <a:ln w="9525" algn="ctr">
            <a:solidFill>
              <a:schemeClr val="tx1"/>
            </a:solidFill>
            <a:round/>
            <a:headEnd/>
            <a:tailEnd/>
          </a:ln>
        </p:spPr>
      </p:cxnSp>
      <p:cxnSp>
        <p:nvCxnSpPr>
          <p:cNvPr id="46" name="Straight Connector 134"/>
          <p:cNvCxnSpPr>
            <a:cxnSpLocks noChangeShapeType="1"/>
            <a:stCxn id="12" idx="4"/>
            <a:endCxn id="32" idx="0"/>
          </p:cNvCxnSpPr>
          <p:nvPr/>
        </p:nvCxnSpPr>
        <p:spPr bwMode="auto">
          <a:xfrm rot="5400000">
            <a:off x="2746204" y="1248529"/>
            <a:ext cx="2559050" cy="4741862"/>
          </a:xfrm>
          <a:prstGeom prst="line">
            <a:avLst/>
          </a:prstGeom>
          <a:noFill/>
          <a:ln w="9525" algn="ctr">
            <a:solidFill>
              <a:schemeClr val="tx1"/>
            </a:solidFill>
            <a:round/>
            <a:headEnd/>
            <a:tailEnd/>
          </a:ln>
        </p:spPr>
      </p:cxnSp>
      <p:cxnSp>
        <p:nvCxnSpPr>
          <p:cNvPr id="47" name="Straight Connector 136"/>
          <p:cNvCxnSpPr>
            <a:cxnSpLocks noChangeShapeType="1"/>
            <a:stCxn id="18" idx="2"/>
            <a:endCxn id="32" idx="0"/>
          </p:cNvCxnSpPr>
          <p:nvPr/>
        </p:nvCxnSpPr>
        <p:spPr bwMode="auto">
          <a:xfrm rot="5400000">
            <a:off x="1065836" y="2917785"/>
            <a:ext cx="2570162" cy="1392237"/>
          </a:xfrm>
          <a:prstGeom prst="line">
            <a:avLst/>
          </a:prstGeom>
          <a:noFill/>
          <a:ln w="9525" algn="ctr">
            <a:solidFill>
              <a:schemeClr val="tx1"/>
            </a:solidFill>
            <a:round/>
            <a:headEnd/>
            <a:tailEnd/>
          </a:ln>
        </p:spPr>
      </p:cxnSp>
      <p:sp>
        <p:nvSpPr>
          <p:cNvPr id="48" name="TextBox 143"/>
          <p:cNvSpPr txBox="1">
            <a:spLocks noChangeArrowheads="1"/>
          </p:cNvSpPr>
          <p:nvPr/>
        </p:nvSpPr>
        <p:spPr bwMode="auto">
          <a:xfrm>
            <a:off x="1154735" y="4632285"/>
            <a:ext cx="762000" cy="247650"/>
          </a:xfrm>
          <a:prstGeom prst="rect">
            <a:avLst/>
          </a:prstGeom>
          <a:noFill/>
          <a:ln w="9525">
            <a:noFill/>
            <a:miter lim="800000"/>
            <a:headEnd/>
            <a:tailEnd/>
          </a:ln>
        </p:spPr>
        <p:txBody>
          <a:bodyPr>
            <a:spAutoFit/>
          </a:bodyPr>
          <a:lstStyle/>
          <a:p>
            <a:pPr algn="ctr"/>
            <a:r>
              <a:rPr lang="en-US" sz="1000" dirty="0"/>
              <a:t>97%</a:t>
            </a:r>
          </a:p>
        </p:txBody>
      </p:sp>
      <p:sp>
        <p:nvSpPr>
          <p:cNvPr id="49" name="TextBox 144"/>
          <p:cNvSpPr txBox="1">
            <a:spLocks noChangeArrowheads="1"/>
          </p:cNvSpPr>
          <p:nvPr/>
        </p:nvSpPr>
        <p:spPr bwMode="auto">
          <a:xfrm>
            <a:off x="1980235" y="4670385"/>
            <a:ext cx="762000" cy="246063"/>
          </a:xfrm>
          <a:prstGeom prst="rect">
            <a:avLst/>
          </a:prstGeom>
          <a:noFill/>
          <a:ln w="9525">
            <a:noFill/>
            <a:miter lim="800000"/>
            <a:headEnd/>
            <a:tailEnd/>
          </a:ln>
        </p:spPr>
        <p:txBody>
          <a:bodyPr>
            <a:spAutoFit/>
          </a:bodyPr>
          <a:lstStyle/>
          <a:p>
            <a:pPr algn="ctr"/>
            <a:r>
              <a:rPr lang="en-US" sz="1000" dirty="0"/>
              <a:t>3%</a:t>
            </a:r>
          </a:p>
        </p:txBody>
      </p:sp>
      <p:sp>
        <p:nvSpPr>
          <p:cNvPr id="50" name="TextBox 145"/>
          <p:cNvSpPr txBox="1">
            <a:spLocks noChangeArrowheads="1"/>
          </p:cNvSpPr>
          <p:nvPr/>
        </p:nvSpPr>
        <p:spPr bwMode="auto">
          <a:xfrm>
            <a:off x="2970835" y="4670385"/>
            <a:ext cx="762000" cy="246063"/>
          </a:xfrm>
          <a:prstGeom prst="rect">
            <a:avLst/>
          </a:prstGeom>
          <a:noFill/>
          <a:ln w="9525">
            <a:noFill/>
            <a:miter lim="800000"/>
            <a:headEnd/>
            <a:tailEnd/>
          </a:ln>
        </p:spPr>
        <p:txBody>
          <a:bodyPr>
            <a:spAutoFit/>
          </a:bodyPr>
          <a:lstStyle/>
          <a:p>
            <a:pPr algn="ctr"/>
            <a:r>
              <a:rPr lang="en-US" sz="1000" dirty="0"/>
              <a:t>1%</a:t>
            </a:r>
          </a:p>
        </p:txBody>
      </p:sp>
      <p:sp>
        <p:nvSpPr>
          <p:cNvPr id="51" name="TextBox 148"/>
          <p:cNvSpPr txBox="1">
            <a:spLocks noChangeArrowheads="1"/>
          </p:cNvSpPr>
          <p:nvPr/>
        </p:nvSpPr>
        <p:spPr bwMode="auto">
          <a:xfrm>
            <a:off x="3428035" y="4594185"/>
            <a:ext cx="762000" cy="246063"/>
          </a:xfrm>
          <a:prstGeom prst="rect">
            <a:avLst/>
          </a:prstGeom>
          <a:noFill/>
          <a:ln w="9525">
            <a:noFill/>
            <a:miter lim="800000"/>
            <a:headEnd/>
            <a:tailEnd/>
          </a:ln>
        </p:spPr>
        <p:txBody>
          <a:bodyPr>
            <a:spAutoFit/>
          </a:bodyPr>
          <a:lstStyle/>
          <a:p>
            <a:pPr algn="ctr"/>
            <a:r>
              <a:rPr lang="en-US" sz="1000" dirty="0"/>
              <a:t>96%</a:t>
            </a:r>
          </a:p>
        </p:txBody>
      </p:sp>
      <p:sp>
        <p:nvSpPr>
          <p:cNvPr id="52" name="TextBox 149"/>
          <p:cNvSpPr txBox="1">
            <a:spLocks noChangeArrowheads="1"/>
          </p:cNvSpPr>
          <p:nvPr/>
        </p:nvSpPr>
        <p:spPr bwMode="auto">
          <a:xfrm>
            <a:off x="4418635" y="4670385"/>
            <a:ext cx="762000" cy="246063"/>
          </a:xfrm>
          <a:prstGeom prst="rect">
            <a:avLst/>
          </a:prstGeom>
          <a:noFill/>
          <a:ln w="9525">
            <a:noFill/>
            <a:miter lim="800000"/>
            <a:headEnd/>
            <a:tailEnd/>
          </a:ln>
        </p:spPr>
        <p:txBody>
          <a:bodyPr>
            <a:spAutoFit/>
          </a:bodyPr>
          <a:lstStyle/>
          <a:p>
            <a:pPr algn="ctr"/>
            <a:r>
              <a:rPr lang="en-US" sz="1000" dirty="0"/>
              <a:t>3%</a:t>
            </a:r>
          </a:p>
        </p:txBody>
      </p:sp>
      <p:sp>
        <p:nvSpPr>
          <p:cNvPr id="53" name="TextBox 150"/>
          <p:cNvSpPr txBox="1">
            <a:spLocks noChangeArrowheads="1"/>
          </p:cNvSpPr>
          <p:nvPr/>
        </p:nvSpPr>
        <p:spPr bwMode="auto">
          <a:xfrm>
            <a:off x="0" y="5105400"/>
            <a:ext cx="1066800" cy="400050"/>
          </a:xfrm>
          <a:prstGeom prst="rect">
            <a:avLst/>
          </a:prstGeom>
          <a:noFill/>
          <a:ln w="9525">
            <a:noFill/>
            <a:miter lim="800000"/>
            <a:headEnd/>
            <a:tailEnd/>
          </a:ln>
        </p:spPr>
        <p:txBody>
          <a:bodyPr>
            <a:spAutoFit/>
          </a:bodyPr>
          <a:lstStyle/>
          <a:p>
            <a:pPr algn="ctr"/>
            <a:r>
              <a:rPr lang="en-US" sz="1000" b="1" dirty="0"/>
              <a:t>SECOND TIER PLANNING:</a:t>
            </a:r>
          </a:p>
        </p:txBody>
      </p:sp>
      <p:sp>
        <p:nvSpPr>
          <p:cNvPr id="54" name="TextBox 53"/>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52</a:t>
            </a:fld>
            <a:endParaRPr lang="en-US" dirty="0"/>
          </a:p>
        </p:txBody>
      </p:sp>
      <p:sp>
        <p:nvSpPr>
          <p:cNvPr id="58" name="TextBox 57"/>
          <p:cNvSpPr txBox="1"/>
          <p:nvPr/>
        </p:nvSpPr>
        <p:spPr>
          <a:xfrm>
            <a:off x="0" y="6629400"/>
            <a:ext cx="7848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Copyright © 2013 Gassman Law Associates, P.A.               EMAIL YOUR QUESTIONS TO: agassman@gassmanpa.com</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1582341"/>
            <a:ext cx="8763000" cy="923330"/>
          </a:xfrm>
          <a:prstGeom prst="rect">
            <a:avLst/>
          </a:prstGeom>
        </p:spPr>
        <p:txBody>
          <a:bodyPr wrap="square">
            <a:spAutoFit/>
          </a:bodyPr>
          <a:lstStyle/>
          <a:p>
            <a:pPr algn="just"/>
            <a:r>
              <a:rPr lang="en-US" dirty="0" smtClean="0">
                <a:solidFill>
                  <a:prstClr val="black"/>
                </a:solidFill>
              </a:rPr>
              <a:t>Lock in discounts now on remaining entity interests by installment sale, GRAT or CLAT transactions, just in case the administration eliminates  discounts.</a:t>
            </a:r>
          </a:p>
          <a:p>
            <a:pPr marL="342900" indent="-342900" algn="just">
              <a:buFont typeface="+mj-lt"/>
              <a:buAutoNum type="arabicPeriod" startAt="8"/>
            </a:pPr>
            <a:endParaRPr lang="en-US" dirty="0" smtClean="0">
              <a:solidFill>
                <a:prstClr val="black"/>
              </a:solidFill>
            </a:endParaRPr>
          </a:p>
        </p:txBody>
      </p:sp>
      <p:sp>
        <p:nvSpPr>
          <p:cNvPr id="4" name="Title 1"/>
          <p:cNvSpPr txBox="1">
            <a:spLocks/>
          </p:cNvSpPr>
          <p:nvPr/>
        </p:nvSpPr>
        <p:spPr>
          <a:xfrm>
            <a:off x="0" y="0"/>
            <a:ext cx="9144000" cy="105156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dirty="0">
                <a:solidFill>
                  <a:schemeClr val="accent3">
                    <a:shade val="75000"/>
                  </a:schemeClr>
                </a:solidFill>
                <a:latin typeface="+mj-lt"/>
                <a:ea typeface="+mj-ea"/>
                <a:cs typeface="+mj-cs"/>
              </a:rPr>
              <a:t>Action Checklist for 2013 Estate and Entity/Asset Structuring Update</a:t>
            </a:r>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53</a:t>
            </a:fld>
            <a:endParaRPr lang="en-US" dirty="0"/>
          </a:p>
        </p:txBody>
      </p:sp>
      <p:sp>
        <p:nvSpPr>
          <p:cNvPr id="11" name="TextBox 10"/>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31"/>
          <p:cNvSpPr txBox="1">
            <a:spLocks noChangeArrowheads="1"/>
          </p:cNvSpPr>
          <p:nvPr/>
        </p:nvSpPr>
        <p:spPr bwMode="auto">
          <a:xfrm>
            <a:off x="0" y="0"/>
            <a:ext cx="9144000" cy="830997"/>
          </a:xfrm>
          <a:prstGeom prst="rect">
            <a:avLst/>
          </a:prstGeom>
          <a:noFill/>
          <a:ln w="9525">
            <a:noFill/>
            <a:miter lim="800000"/>
            <a:headEnd/>
            <a:tailEnd/>
          </a:ln>
        </p:spPr>
        <p:txBody>
          <a:bodyPr>
            <a:spAutoFit/>
          </a:bodyPr>
          <a:lstStyle/>
          <a:p>
            <a:pPr algn="ctr"/>
            <a:r>
              <a:rPr lang="en-US" sz="1600" b="1" dirty="0">
                <a:solidFill>
                  <a:schemeClr val="accent3">
                    <a:shade val="75000"/>
                  </a:schemeClr>
                </a:solidFill>
                <a:latin typeface="+mj-lt"/>
                <a:ea typeface="+mj-ea"/>
                <a:cs typeface="+mj-cs"/>
              </a:rPr>
              <a:t>$1,000,000 PROMISSORY NOTE/SCIN/PRIVATE ANNUITY/GRAT ALTERNATIVES</a:t>
            </a:r>
          </a:p>
          <a:p>
            <a:pPr algn="ctr"/>
            <a:r>
              <a:rPr lang="en-US" sz="1600" b="1" dirty="0">
                <a:solidFill>
                  <a:schemeClr val="accent3">
                    <a:shade val="75000"/>
                  </a:schemeClr>
                </a:solidFill>
                <a:latin typeface="+mj-lt"/>
                <a:ea typeface="+mj-ea"/>
                <a:cs typeface="+mj-cs"/>
              </a:rPr>
              <a:t>FEBRUARY 2013</a:t>
            </a:r>
          </a:p>
          <a:p>
            <a:pPr algn="ctr"/>
            <a:r>
              <a:rPr lang="en-US" sz="1600" b="1" dirty="0">
                <a:solidFill>
                  <a:schemeClr val="accent3">
                    <a:shade val="75000"/>
                  </a:schemeClr>
                </a:solidFill>
                <a:latin typeface="+mj-lt"/>
                <a:ea typeface="+mj-ea"/>
                <a:cs typeface="+mj-cs"/>
              </a:rPr>
              <a:t>CLIENT AGE 73</a:t>
            </a:r>
          </a:p>
        </p:txBody>
      </p:sp>
      <p:sp>
        <p:nvSpPr>
          <p:cNvPr id="16388" name="TextBox 4"/>
          <p:cNvSpPr txBox="1">
            <a:spLocks noChangeArrowheads="1"/>
          </p:cNvSpPr>
          <p:nvPr/>
        </p:nvSpPr>
        <p:spPr bwMode="auto">
          <a:xfrm>
            <a:off x="838200" y="914400"/>
            <a:ext cx="7086600" cy="461963"/>
          </a:xfrm>
          <a:prstGeom prst="rect">
            <a:avLst/>
          </a:prstGeom>
          <a:noFill/>
          <a:ln w="9525">
            <a:noFill/>
            <a:miter lim="800000"/>
            <a:headEnd/>
            <a:tailEnd/>
          </a:ln>
        </p:spPr>
        <p:txBody>
          <a:bodyPr>
            <a:spAutoFit/>
          </a:bodyPr>
          <a:lstStyle/>
          <a:p>
            <a:r>
              <a:rPr lang="en-US" sz="1200" dirty="0"/>
              <a:t>Alternatives: (Using </a:t>
            </a:r>
            <a:r>
              <a:rPr lang="en-US" sz="1200" dirty="0" smtClean="0"/>
              <a:t>December 2012 </a:t>
            </a:r>
            <a:r>
              <a:rPr lang="en-US" sz="1200" dirty="0"/>
              <a:t>Applicable Federal Rate, </a:t>
            </a:r>
            <a:r>
              <a:rPr lang="en-US" sz="1200" dirty="0" smtClean="0"/>
              <a:t>January 2013 Applicable </a:t>
            </a:r>
            <a:r>
              <a:rPr lang="en-US" sz="1200" dirty="0"/>
              <a:t>Federal Rate and </a:t>
            </a:r>
            <a:r>
              <a:rPr lang="en-US" sz="1200" dirty="0" smtClean="0"/>
              <a:t>February 2013 7520 </a:t>
            </a:r>
            <a:r>
              <a:rPr lang="en-US" sz="1200" dirty="0"/>
              <a:t>Rate)</a:t>
            </a:r>
          </a:p>
        </p:txBody>
      </p:sp>
      <p:cxnSp>
        <p:nvCxnSpPr>
          <p:cNvPr id="16389" name="Straight Arrow Connector 5"/>
          <p:cNvCxnSpPr>
            <a:cxnSpLocks noChangeShapeType="1"/>
          </p:cNvCxnSpPr>
          <p:nvPr/>
        </p:nvCxnSpPr>
        <p:spPr bwMode="auto">
          <a:xfrm flipH="1" flipV="1">
            <a:off x="1676400" y="2536825"/>
            <a:ext cx="5795963" cy="14288"/>
          </a:xfrm>
          <a:prstGeom prst="straightConnector1">
            <a:avLst/>
          </a:prstGeom>
          <a:noFill/>
          <a:ln w="9525" algn="ctr">
            <a:solidFill>
              <a:srgbClr val="000000"/>
            </a:solidFill>
            <a:round/>
            <a:headEnd/>
            <a:tailEnd type="triangle" w="med" len="med"/>
          </a:ln>
        </p:spPr>
      </p:cxnSp>
      <p:cxnSp>
        <p:nvCxnSpPr>
          <p:cNvPr id="16390" name="Straight Arrow Connector 6"/>
          <p:cNvCxnSpPr>
            <a:cxnSpLocks noChangeShapeType="1"/>
          </p:cNvCxnSpPr>
          <p:nvPr/>
        </p:nvCxnSpPr>
        <p:spPr bwMode="auto">
          <a:xfrm flipH="1" flipV="1">
            <a:off x="1676400" y="1828800"/>
            <a:ext cx="6065838" cy="46038"/>
          </a:xfrm>
          <a:prstGeom prst="straightConnector1">
            <a:avLst/>
          </a:prstGeom>
          <a:noFill/>
          <a:ln w="9525" algn="ctr">
            <a:solidFill>
              <a:srgbClr val="000000"/>
            </a:solidFill>
            <a:round/>
            <a:headEnd/>
            <a:tailEnd type="triangle" w="med" len="med"/>
          </a:ln>
        </p:spPr>
      </p:cxnSp>
      <p:cxnSp>
        <p:nvCxnSpPr>
          <p:cNvPr id="16391" name="Straight Arrow Connector 7"/>
          <p:cNvCxnSpPr>
            <a:cxnSpLocks noChangeShapeType="1"/>
          </p:cNvCxnSpPr>
          <p:nvPr/>
        </p:nvCxnSpPr>
        <p:spPr bwMode="auto">
          <a:xfrm flipH="1">
            <a:off x="1676400" y="2205038"/>
            <a:ext cx="6165850" cy="4762"/>
          </a:xfrm>
          <a:prstGeom prst="straightConnector1">
            <a:avLst/>
          </a:prstGeom>
          <a:noFill/>
          <a:ln w="9525" algn="ctr">
            <a:solidFill>
              <a:srgbClr val="000000"/>
            </a:solidFill>
            <a:round/>
            <a:headEnd/>
            <a:tailEnd type="triangle" w="med" len="med"/>
          </a:ln>
        </p:spPr>
      </p:cxnSp>
      <p:sp>
        <p:nvSpPr>
          <p:cNvPr id="9" name="Rectangle 8"/>
          <p:cNvSpPr/>
          <p:nvPr/>
        </p:nvSpPr>
        <p:spPr bwMode="auto">
          <a:xfrm>
            <a:off x="838200" y="1524000"/>
            <a:ext cx="803275" cy="244316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t>CLIENT</a:t>
            </a:r>
          </a:p>
          <a:p>
            <a:pPr algn="ctr">
              <a:defRPr/>
            </a:pPr>
            <a:r>
              <a:rPr lang="en-US" sz="1000" b="1" dirty="0"/>
              <a:t>(AGE 73)</a:t>
            </a:r>
          </a:p>
        </p:txBody>
      </p:sp>
      <p:cxnSp>
        <p:nvCxnSpPr>
          <p:cNvPr id="16393" name="Straight Arrow Connector 9"/>
          <p:cNvCxnSpPr>
            <a:cxnSpLocks noChangeShapeType="1"/>
          </p:cNvCxnSpPr>
          <p:nvPr/>
        </p:nvCxnSpPr>
        <p:spPr bwMode="auto">
          <a:xfrm flipH="1" flipV="1">
            <a:off x="1689100" y="2871788"/>
            <a:ext cx="6076950" cy="9525"/>
          </a:xfrm>
          <a:prstGeom prst="straightConnector1">
            <a:avLst/>
          </a:prstGeom>
          <a:noFill/>
          <a:ln w="9525" algn="ctr">
            <a:solidFill>
              <a:srgbClr val="000000"/>
            </a:solidFill>
            <a:round/>
            <a:headEnd/>
            <a:tailEnd type="triangle" w="med" len="med"/>
          </a:ln>
        </p:spPr>
      </p:cxnSp>
      <p:cxnSp>
        <p:nvCxnSpPr>
          <p:cNvPr id="16394" name="Straight Arrow Connector 10"/>
          <p:cNvCxnSpPr>
            <a:cxnSpLocks noChangeShapeType="1"/>
          </p:cNvCxnSpPr>
          <p:nvPr/>
        </p:nvCxnSpPr>
        <p:spPr bwMode="auto">
          <a:xfrm flipH="1" flipV="1">
            <a:off x="1676400" y="3200400"/>
            <a:ext cx="6065838" cy="12700"/>
          </a:xfrm>
          <a:prstGeom prst="straightConnector1">
            <a:avLst/>
          </a:prstGeom>
          <a:noFill/>
          <a:ln w="9525" algn="ctr">
            <a:solidFill>
              <a:srgbClr val="000000"/>
            </a:solidFill>
            <a:round/>
            <a:headEnd/>
            <a:tailEnd type="triangle" w="med" len="med"/>
          </a:ln>
        </p:spPr>
      </p:cxnSp>
      <p:cxnSp>
        <p:nvCxnSpPr>
          <p:cNvPr id="16395" name="Straight Arrow Connector 11"/>
          <p:cNvCxnSpPr>
            <a:cxnSpLocks noChangeShapeType="1"/>
          </p:cNvCxnSpPr>
          <p:nvPr/>
        </p:nvCxnSpPr>
        <p:spPr bwMode="auto">
          <a:xfrm flipH="1" flipV="1">
            <a:off x="1709738" y="3548063"/>
            <a:ext cx="6048375" cy="19050"/>
          </a:xfrm>
          <a:prstGeom prst="straightConnector1">
            <a:avLst/>
          </a:prstGeom>
          <a:noFill/>
          <a:ln w="9525" algn="ctr">
            <a:solidFill>
              <a:srgbClr val="000000"/>
            </a:solidFill>
            <a:round/>
            <a:headEnd/>
            <a:tailEnd type="triangle" w="med" len="med"/>
          </a:ln>
        </p:spPr>
      </p:cxnSp>
      <p:cxnSp>
        <p:nvCxnSpPr>
          <p:cNvPr id="16396" name="Straight Arrow Connector 12"/>
          <p:cNvCxnSpPr>
            <a:cxnSpLocks noChangeShapeType="1"/>
          </p:cNvCxnSpPr>
          <p:nvPr/>
        </p:nvCxnSpPr>
        <p:spPr bwMode="auto">
          <a:xfrm flipH="1" flipV="1">
            <a:off x="1709738" y="3865563"/>
            <a:ext cx="6062662" cy="17462"/>
          </a:xfrm>
          <a:prstGeom prst="straightConnector1">
            <a:avLst/>
          </a:prstGeom>
          <a:noFill/>
          <a:ln w="9525" algn="ctr">
            <a:solidFill>
              <a:srgbClr val="000000"/>
            </a:solidFill>
            <a:round/>
            <a:headEnd/>
            <a:tailEnd type="triangle" w="med" len="med"/>
          </a:ln>
        </p:spPr>
      </p:cxnSp>
      <p:sp>
        <p:nvSpPr>
          <p:cNvPr id="14" name="Rectangle 13"/>
          <p:cNvSpPr/>
          <p:nvPr/>
        </p:nvSpPr>
        <p:spPr bwMode="auto">
          <a:xfrm>
            <a:off x="7162800" y="1524000"/>
            <a:ext cx="960438" cy="23860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t>TRUST</a:t>
            </a:r>
            <a:r>
              <a:rPr lang="en-US" sz="900" b="1" dirty="0"/>
              <a:t> (PURCHASER</a:t>
            </a:r>
            <a:r>
              <a:rPr lang="en-US" sz="900" dirty="0"/>
              <a:t>)</a:t>
            </a:r>
          </a:p>
        </p:txBody>
      </p:sp>
      <p:sp>
        <p:nvSpPr>
          <p:cNvPr id="16398" name="TextBox 14"/>
          <p:cNvSpPr txBox="1">
            <a:spLocks noChangeArrowheads="1"/>
          </p:cNvSpPr>
          <p:nvPr/>
        </p:nvSpPr>
        <p:spPr bwMode="auto">
          <a:xfrm>
            <a:off x="1752600" y="1600200"/>
            <a:ext cx="5334000" cy="215444"/>
          </a:xfrm>
          <a:prstGeom prst="rect">
            <a:avLst/>
          </a:prstGeom>
          <a:noFill/>
          <a:ln w="9525">
            <a:noFill/>
            <a:miter lim="800000"/>
            <a:headEnd/>
            <a:tailEnd/>
          </a:ln>
        </p:spPr>
        <p:txBody>
          <a:bodyPr wrap="square">
            <a:spAutoFit/>
          </a:bodyPr>
          <a:lstStyle/>
          <a:p>
            <a:pPr algn="ctr"/>
            <a:r>
              <a:rPr lang="en-US" sz="800" dirty="0"/>
              <a:t>&lt;3 Year Interest Only Installment Note @ .21% - </a:t>
            </a:r>
            <a:r>
              <a:rPr lang="en-US" sz="800" b="1" dirty="0"/>
              <a:t>Payment = $2,100 per year*</a:t>
            </a:r>
            <a:endParaRPr lang="en-US" sz="800" dirty="0"/>
          </a:p>
        </p:txBody>
      </p:sp>
      <p:sp>
        <p:nvSpPr>
          <p:cNvPr id="16399" name="TextBox 15"/>
          <p:cNvSpPr txBox="1">
            <a:spLocks noChangeArrowheads="1"/>
          </p:cNvSpPr>
          <p:nvPr/>
        </p:nvSpPr>
        <p:spPr bwMode="auto">
          <a:xfrm>
            <a:off x="1752600" y="1905000"/>
            <a:ext cx="5334000" cy="215444"/>
          </a:xfrm>
          <a:prstGeom prst="rect">
            <a:avLst/>
          </a:prstGeom>
          <a:noFill/>
          <a:ln w="9525">
            <a:noFill/>
            <a:miter lim="800000"/>
            <a:headEnd/>
            <a:tailEnd/>
          </a:ln>
        </p:spPr>
        <p:txBody>
          <a:bodyPr wrap="square">
            <a:spAutoFit/>
          </a:bodyPr>
          <a:lstStyle/>
          <a:p>
            <a:pPr algn="ctr"/>
            <a:r>
              <a:rPr lang="en-US" sz="800" dirty="0"/>
              <a:t>9 Year Interest Only Installment Note @ .</a:t>
            </a:r>
            <a:r>
              <a:rPr lang="en-US" sz="800" dirty="0" smtClean="0"/>
              <a:t>87% </a:t>
            </a:r>
            <a:r>
              <a:rPr lang="en-US" sz="800" dirty="0"/>
              <a:t>- </a:t>
            </a:r>
            <a:r>
              <a:rPr lang="en-US" sz="800" b="1" dirty="0"/>
              <a:t>Payment = $</a:t>
            </a:r>
            <a:r>
              <a:rPr lang="en-US" sz="800" b="1" dirty="0" smtClean="0"/>
              <a:t>8,700 </a:t>
            </a:r>
            <a:r>
              <a:rPr lang="en-US" sz="800" b="1" dirty="0"/>
              <a:t>per year*</a:t>
            </a:r>
            <a:endParaRPr lang="en-US" sz="800" dirty="0"/>
          </a:p>
        </p:txBody>
      </p:sp>
      <p:sp>
        <p:nvSpPr>
          <p:cNvPr id="16400" name="TextBox 16"/>
          <p:cNvSpPr txBox="1">
            <a:spLocks noChangeArrowheads="1"/>
          </p:cNvSpPr>
          <p:nvPr/>
        </p:nvSpPr>
        <p:spPr bwMode="auto">
          <a:xfrm>
            <a:off x="1768475" y="2265363"/>
            <a:ext cx="5334000" cy="215444"/>
          </a:xfrm>
          <a:prstGeom prst="rect">
            <a:avLst/>
          </a:prstGeom>
          <a:noFill/>
          <a:ln w="9525">
            <a:noFill/>
            <a:miter lim="800000"/>
            <a:headEnd/>
            <a:tailEnd/>
          </a:ln>
        </p:spPr>
        <p:txBody>
          <a:bodyPr wrap="square">
            <a:spAutoFit/>
          </a:bodyPr>
          <a:lstStyle/>
          <a:p>
            <a:pPr algn="ctr"/>
            <a:r>
              <a:rPr lang="en-US" sz="800" dirty="0"/>
              <a:t>&gt;</a:t>
            </a:r>
            <a:r>
              <a:rPr lang="en-US" sz="800" smtClean="0"/>
              <a:t>9 </a:t>
            </a:r>
            <a:r>
              <a:rPr lang="en-US" sz="800" dirty="0"/>
              <a:t>Year Interest Only Installment Note @ </a:t>
            </a:r>
            <a:r>
              <a:rPr lang="en-US" sz="800" dirty="0" smtClean="0"/>
              <a:t>2.31% </a:t>
            </a:r>
            <a:r>
              <a:rPr lang="en-US" sz="800" dirty="0"/>
              <a:t>- </a:t>
            </a:r>
            <a:r>
              <a:rPr lang="en-US" sz="800" b="1" dirty="0"/>
              <a:t>Payment = $</a:t>
            </a:r>
            <a:r>
              <a:rPr lang="en-US" sz="800" b="1" dirty="0" smtClean="0"/>
              <a:t>23,100 </a:t>
            </a:r>
            <a:r>
              <a:rPr lang="en-US" sz="800" b="1" dirty="0"/>
              <a:t>per year*</a:t>
            </a:r>
            <a:endParaRPr lang="en-US" sz="800" dirty="0"/>
          </a:p>
        </p:txBody>
      </p:sp>
      <p:sp>
        <p:nvSpPr>
          <p:cNvPr id="16401" name="TextBox 17"/>
          <p:cNvSpPr txBox="1">
            <a:spLocks noChangeArrowheads="1"/>
          </p:cNvSpPr>
          <p:nvPr/>
        </p:nvSpPr>
        <p:spPr bwMode="auto">
          <a:xfrm>
            <a:off x="1752600" y="2590800"/>
            <a:ext cx="5334000" cy="215444"/>
          </a:xfrm>
          <a:prstGeom prst="rect">
            <a:avLst/>
          </a:prstGeom>
          <a:noFill/>
          <a:ln w="9525">
            <a:noFill/>
            <a:miter lim="800000"/>
            <a:headEnd/>
            <a:tailEnd/>
          </a:ln>
        </p:spPr>
        <p:txBody>
          <a:bodyPr wrap="square">
            <a:spAutoFit/>
          </a:bodyPr>
          <a:lstStyle/>
          <a:p>
            <a:pPr algn="ctr"/>
            <a:r>
              <a:rPr lang="en-US" sz="800" dirty="0"/>
              <a:t>12 Year Interest Only SCIN @ 6.587% - </a:t>
            </a:r>
            <a:r>
              <a:rPr lang="en-US" sz="800" b="1" dirty="0"/>
              <a:t>Payment = $65,866 per year*</a:t>
            </a:r>
            <a:endParaRPr lang="en-US" sz="800" dirty="0"/>
          </a:p>
        </p:txBody>
      </p:sp>
      <p:sp>
        <p:nvSpPr>
          <p:cNvPr id="16402" name="TextBox 18"/>
          <p:cNvSpPr txBox="1">
            <a:spLocks noChangeArrowheads="1"/>
          </p:cNvSpPr>
          <p:nvPr/>
        </p:nvSpPr>
        <p:spPr bwMode="auto">
          <a:xfrm>
            <a:off x="1785938" y="3267075"/>
            <a:ext cx="5334000" cy="215444"/>
          </a:xfrm>
          <a:prstGeom prst="rect">
            <a:avLst/>
          </a:prstGeom>
          <a:noFill/>
          <a:ln w="9525">
            <a:noFill/>
            <a:miter lim="800000"/>
            <a:headEnd/>
            <a:tailEnd/>
          </a:ln>
        </p:spPr>
        <p:txBody>
          <a:bodyPr wrap="square">
            <a:spAutoFit/>
          </a:bodyPr>
          <a:lstStyle/>
          <a:p>
            <a:pPr algn="ctr"/>
            <a:r>
              <a:rPr lang="en-US" sz="800" dirty="0"/>
              <a:t>3 Year Level Payment GRAT @ 1.2% - </a:t>
            </a:r>
            <a:r>
              <a:rPr lang="en-US" sz="800" b="1" dirty="0"/>
              <a:t>Payment = $339,660 per year*</a:t>
            </a:r>
            <a:endParaRPr lang="en-US" sz="800" dirty="0"/>
          </a:p>
        </p:txBody>
      </p:sp>
      <p:sp>
        <p:nvSpPr>
          <p:cNvPr id="16403" name="TextBox 19"/>
          <p:cNvSpPr txBox="1">
            <a:spLocks noChangeArrowheads="1"/>
          </p:cNvSpPr>
          <p:nvPr/>
        </p:nvSpPr>
        <p:spPr bwMode="auto">
          <a:xfrm>
            <a:off x="1736725" y="2928938"/>
            <a:ext cx="5334000" cy="215444"/>
          </a:xfrm>
          <a:prstGeom prst="rect">
            <a:avLst/>
          </a:prstGeom>
          <a:noFill/>
          <a:ln w="9525">
            <a:noFill/>
            <a:miter lim="800000"/>
            <a:headEnd/>
            <a:tailEnd/>
          </a:ln>
        </p:spPr>
        <p:txBody>
          <a:bodyPr wrap="square">
            <a:spAutoFit/>
          </a:bodyPr>
          <a:lstStyle/>
          <a:p>
            <a:pPr algn="ctr"/>
            <a:r>
              <a:rPr lang="en-US" sz="800" dirty="0"/>
              <a:t>Private Annuity Level Annual Payment - </a:t>
            </a:r>
            <a:r>
              <a:rPr lang="en-US" sz="800" b="1" dirty="0"/>
              <a:t>Payment = $89,736 per year*</a:t>
            </a:r>
            <a:endParaRPr lang="en-US" sz="800" dirty="0"/>
          </a:p>
        </p:txBody>
      </p:sp>
      <p:sp>
        <p:nvSpPr>
          <p:cNvPr id="16404" name="TextBox 20"/>
          <p:cNvSpPr txBox="1">
            <a:spLocks noChangeArrowheads="1"/>
          </p:cNvSpPr>
          <p:nvPr/>
        </p:nvSpPr>
        <p:spPr bwMode="auto">
          <a:xfrm>
            <a:off x="1339850" y="3597275"/>
            <a:ext cx="5778500" cy="215444"/>
          </a:xfrm>
          <a:prstGeom prst="rect">
            <a:avLst/>
          </a:prstGeom>
          <a:noFill/>
          <a:ln w="9525">
            <a:noFill/>
            <a:miter lim="800000"/>
            <a:headEnd/>
            <a:tailEnd/>
          </a:ln>
        </p:spPr>
        <p:txBody>
          <a:bodyPr wrap="square">
            <a:spAutoFit/>
          </a:bodyPr>
          <a:lstStyle/>
          <a:p>
            <a:pPr algn="ctr"/>
            <a:r>
              <a:rPr lang="en-US" sz="800" dirty="0"/>
              <a:t>**3 Year GRAT @ 1.2% - </a:t>
            </a:r>
            <a:r>
              <a:rPr lang="en-US" sz="800" b="1" dirty="0"/>
              <a:t>Initial Payment = $280,345 and Increases Annually by 20%</a:t>
            </a:r>
            <a:endParaRPr lang="en-US" sz="800" dirty="0"/>
          </a:p>
        </p:txBody>
      </p:sp>
      <p:sp>
        <p:nvSpPr>
          <p:cNvPr id="16405" name="TextBox 84"/>
          <p:cNvSpPr txBox="1">
            <a:spLocks noChangeArrowheads="1"/>
          </p:cNvSpPr>
          <p:nvPr/>
        </p:nvSpPr>
        <p:spPr bwMode="auto">
          <a:xfrm>
            <a:off x="838200" y="4191000"/>
            <a:ext cx="7086600" cy="2492375"/>
          </a:xfrm>
          <a:prstGeom prst="rect">
            <a:avLst/>
          </a:prstGeom>
          <a:noFill/>
          <a:ln w="9525">
            <a:noFill/>
            <a:miter lim="800000"/>
            <a:headEnd/>
            <a:tailEnd/>
          </a:ln>
        </p:spPr>
        <p:txBody>
          <a:bodyPr>
            <a:spAutoFit/>
          </a:bodyPr>
          <a:lstStyle/>
          <a:p>
            <a:r>
              <a:rPr lang="en-US" sz="1200" dirty="0"/>
              <a:t>* Notes would have no penalty for prepayment – minimum payments are shown above.</a:t>
            </a:r>
          </a:p>
          <a:p>
            <a:r>
              <a:rPr lang="en-US" sz="1200" dirty="0"/>
              <a:t>Self-cancelling installment Notes must balloon before life expectancy as measured at time of Note being made.  John Smith’s life expectancy is 12.33 years under IRS tables.</a:t>
            </a:r>
          </a:p>
          <a:p>
            <a:r>
              <a:rPr lang="en-US" sz="1200" dirty="0"/>
              <a:t>The SCIN calculations above are based on a 12-year note term.</a:t>
            </a:r>
          </a:p>
          <a:p>
            <a:endParaRPr lang="en-US" sz="1200" dirty="0"/>
          </a:p>
          <a:p>
            <a:r>
              <a:rPr lang="en-US" sz="1200" dirty="0"/>
              <a:t>** This GRAT assumes that each annuity payment will increase by 20% each year.</a:t>
            </a:r>
          </a:p>
          <a:p>
            <a:endParaRPr lang="en-US" sz="1200" dirty="0"/>
          </a:p>
          <a:p>
            <a:r>
              <a:rPr lang="en-US" sz="1200" b="1" dirty="0"/>
              <a:t>All GRATs assume a taxable gift of approximately $5,000.00 on funding</a:t>
            </a:r>
          </a:p>
          <a:p>
            <a:endParaRPr lang="en-US" sz="1200" b="1" dirty="0"/>
          </a:p>
          <a:p>
            <a:r>
              <a:rPr lang="en-US" sz="1200" dirty="0"/>
              <a:t>		Note: </a:t>
            </a:r>
            <a:r>
              <a:rPr lang="en-US" sz="1200" dirty="0" smtClean="0"/>
              <a:t>February 2013 </a:t>
            </a:r>
            <a:r>
              <a:rPr lang="en-US" sz="1200" dirty="0"/>
              <a:t>rates for annual compounding are:</a:t>
            </a:r>
          </a:p>
          <a:p>
            <a:r>
              <a:rPr lang="en-US" sz="1200" dirty="0"/>
              <a:t>		Short-Term </a:t>
            </a:r>
            <a:r>
              <a:rPr lang="en-US" sz="1200" dirty="0" smtClean="0"/>
              <a:t>-- .21%</a:t>
            </a:r>
            <a:endParaRPr lang="en-US" sz="1200" dirty="0"/>
          </a:p>
          <a:p>
            <a:r>
              <a:rPr lang="en-US" sz="1200" dirty="0"/>
              <a:t>		Mid-Term </a:t>
            </a:r>
            <a:r>
              <a:rPr lang="en-US" sz="1200" dirty="0" smtClean="0"/>
              <a:t>– 1.01%</a:t>
            </a:r>
            <a:r>
              <a:rPr lang="en-US" sz="1200" dirty="0"/>
              <a:t>	</a:t>
            </a:r>
            <a:r>
              <a:rPr lang="en-US" sz="1200" dirty="0" smtClean="0"/>
              <a:t> 	Usable </a:t>
            </a:r>
            <a:r>
              <a:rPr lang="en-US" sz="1200" dirty="0"/>
              <a:t>through </a:t>
            </a:r>
            <a:r>
              <a:rPr lang="en-US" sz="1200" dirty="0" smtClean="0"/>
              <a:t>April 30, 2013</a:t>
            </a:r>
            <a:endParaRPr lang="en-US" sz="1200" dirty="0"/>
          </a:p>
          <a:p>
            <a:r>
              <a:rPr lang="en-US" sz="1200" dirty="0"/>
              <a:t>		Long-Term – </a:t>
            </a:r>
            <a:r>
              <a:rPr lang="en-US" sz="1200" dirty="0" smtClean="0"/>
              <a:t>2.52%</a:t>
            </a:r>
            <a:endParaRPr lang="en-US" sz="1200" dirty="0"/>
          </a:p>
        </p:txBody>
      </p:sp>
      <p:sp>
        <p:nvSpPr>
          <p:cNvPr id="86" name="Right Brace 85"/>
          <p:cNvSpPr/>
          <p:nvPr/>
        </p:nvSpPr>
        <p:spPr>
          <a:xfrm>
            <a:off x="4648200" y="6096000"/>
            <a:ext cx="609600" cy="533400"/>
          </a:xfrm>
          <a:prstGeom prst="rightBrace">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4" name="TextBox 23"/>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54</a:t>
            </a:fld>
            <a:endParaRPr lang="en-US" dirty="0"/>
          </a:p>
        </p:txBody>
      </p:sp>
      <p:sp>
        <p:nvSpPr>
          <p:cNvPr id="25" name="TextBox 24"/>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Autofit/>
          </a:bodyPr>
          <a:lstStyle/>
          <a:p>
            <a:pPr marL="1588" indent="-1588">
              <a:buNone/>
            </a:pPr>
            <a:r>
              <a:rPr lang="en-US" sz="2400" dirty="0" smtClean="0"/>
              <a:t>Consider toggling off the grantor trust status of some irrevocable trusts so that the income of the trust will no longer be taxable to the grantor but instead will be taxable to the beneficiaries of the trust.</a:t>
            </a:r>
          </a:p>
          <a:p>
            <a:pPr>
              <a:buNone/>
            </a:pPr>
            <a:r>
              <a:rPr lang="en-US" sz="2400" dirty="0" smtClean="0"/>
              <a:t>	</a:t>
            </a:r>
          </a:p>
          <a:p>
            <a:pPr marL="4763" indent="-4763">
              <a:buNone/>
            </a:pPr>
            <a:r>
              <a:rPr lang="en-US" sz="2400" dirty="0" smtClean="0"/>
              <a:t>	If you are going to toggle off the grantor trust status of a trust, have the grantor replace the low basis assets of the trust with high basis assets before the status of the trust is changed.</a:t>
            </a:r>
          </a:p>
          <a:p>
            <a:pPr marL="4763" indent="-4763">
              <a:buNone/>
            </a:pPr>
            <a:endParaRPr lang="en-US" sz="2400" dirty="0" smtClean="0"/>
          </a:p>
          <a:p>
            <a:pPr marL="4763" indent="-4763">
              <a:buNone/>
            </a:pPr>
            <a:r>
              <a:rPr lang="en-US" sz="2400" dirty="0" smtClean="0"/>
              <a:t>Reduce life insurance </a:t>
            </a:r>
            <a:r>
              <a:rPr lang="en-US" sz="2400" dirty="0" err="1" smtClean="0"/>
              <a:t>coverages</a:t>
            </a:r>
            <a:r>
              <a:rPr lang="en-US" sz="2400" dirty="0" smtClean="0"/>
              <a:t> that might not be necessary due to the increased estate tax exclusion.</a:t>
            </a:r>
          </a:p>
          <a:p>
            <a:pPr marL="4763" indent="-4763">
              <a:buNone/>
            </a:pPr>
            <a:endParaRPr lang="en-US" sz="2400" dirty="0" smtClean="0"/>
          </a:p>
          <a:p>
            <a:pPr>
              <a:buNone/>
            </a:pPr>
            <a:endParaRPr lang="en-US" sz="2400" dirty="0" smtClean="0"/>
          </a:p>
          <a:p>
            <a:endParaRPr lang="en-US" sz="2400" dirty="0" smtClean="0"/>
          </a:p>
          <a:p>
            <a:pPr>
              <a:buNone/>
            </a:pPr>
            <a:endParaRPr lang="en-US" sz="24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55</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481763"/>
          </a:xfrm>
          <a:prstGeom prst="rect">
            <a:avLst/>
          </a:prstGeom>
          <a:noFill/>
        </p:spPr>
        <p:txBody>
          <a:bodyPr>
            <a:normAutofit fontScale="70000" lnSpcReduction="20000"/>
          </a:bodyPr>
          <a:lstStyle/>
          <a:p>
            <a:pPr algn="ctr" fontAlgn="auto">
              <a:spcBef>
                <a:spcPts val="0"/>
              </a:spcBef>
              <a:spcAft>
                <a:spcPts val="0"/>
              </a:spcAft>
              <a:defRPr/>
            </a:pPr>
            <a:r>
              <a:rPr lang="en-US" sz="2300" b="1" dirty="0">
                <a:solidFill>
                  <a:schemeClr val="accent3">
                    <a:shade val="75000"/>
                  </a:schemeClr>
                </a:solidFill>
                <a:latin typeface="+mj-lt"/>
                <a:ea typeface="+mj-ea"/>
                <a:cs typeface="+mj-cs"/>
              </a:rPr>
              <a:t>WHAT TO DO WITH LIFE INSURANCE THAT WAS ACQUIRED TO REPLACE ESTATE TAX LOSSES: TIME  TO DROP THIS COVERAGE OR STOP MAKING PAYMENTS FOR NOW?</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r>
              <a:rPr lang="en-US" sz="1900" dirty="0">
                <a:latin typeface="+mn-lt"/>
                <a:cs typeface="+mn-cs"/>
              </a:rPr>
              <a:t>This can be a complicated question.  Many clients have purchased second-to-die or individual life insurance policies, and have placed them under life insurance trusts to facilitate having value to replace the federal estate tax.  No one is able to predict what may happen with the estate tax law in 2013 or thereafter, but if the exclusions remain at </a:t>
            </a:r>
            <a:r>
              <a:rPr lang="en-US" sz="1900" dirty="0" smtClean="0">
                <a:latin typeface="+mn-lt"/>
                <a:cs typeface="+mn-cs"/>
              </a:rPr>
              <a:t>$5,250,000 </a:t>
            </a:r>
            <a:r>
              <a:rPr lang="en-US" sz="1900" dirty="0">
                <a:latin typeface="+mn-lt"/>
                <a:cs typeface="+mn-cs"/>
              </a:rPr>
              <a:t>per person and continue to be adjusted for CPI, we expect many taxpayers will no longer find it worthwhile to pay premiums in exchange for life insurance death benefits that they will never live to enjoy.</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On the other hand, life insurance proceeds can still be useful to family members, and even if the federal estate tax disappears or even remains at </a:t>
            </a:r>
            <a:r>
              <a:rPr lang="en-US" sz="1900" dirty="0" smtClean="0">
                <a:latin typeface="+mn-lt"/>
                <a:cs typeface="+mn-cs"/>
              </a:rPr>
              <a:t>$5,250,000 </a:t>
            </a:r>
            <a:r>
              <a:rPr lang="en-US" sz="1900" dirty="0">
                <a:latin typeface="+mn-lt"/>
                <a:cs typeface="+mn-cs"/>
              </a:rPr>
              <a:t>per person exclusions, future legislation could always modify these provisions.</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Some clients have flexible permanent life insurance policies, under which they face negligible negative consequences if they stop making premium payments for a year or two.  The insurance carrier can determine what the financial repercussions will be if the client skips a year or two of payments, so the client can decide whether it is worthwhile to do so.</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Some clients have guaranteed premium products, where notwithstanding a policy’s performance, the carrier agrees to pay the death benefit as long as all premiums are timely paid.  Policyholders should not skip premium payments on these products, which have been offered by many carriers, including John Hancock, Pacific Mutual, and ING.</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Many life insurance policies have significant surrender charges, and clients are disappointed to find that when they cash the policies in, they receive much less than they paid in premiums over the years.  As a result, families are often best served by reducing the death benefit of a policy in lieu of terminating it.  Then the cash value existing in the policy can grow, or at least reduce the rate of depletion, to have the best possible expected future value for the family.</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Many life insurance policies have a feature whereby the dividends earned within the policy are applied to purchase more life coverage, so the death benefit increases gradually each year.  A carrier or agency can forecast what the premiums and/or cash value amounts under the policy will be if the death benefit no longer increases, by reason of paid up additions being applied to reduce premiums or increase cash values.</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Clients whose health has declined since acquiring policies might consider selling them to </a:t>
            </a:r>
            <a:r>
              <a:rPr lang="en-US" sz="1900" dirty="0" err="1">
                <a:latin typeface="+mn-lt"/>
                <a:cs typeface="+mn-cs"/>
              </a:rPr>
              <a:t>viatical</a:t>
            </a:r>
            <a:r>
              <a:rPr lang="en-US" sz="1900" dirty="0">
                <a:latin typeface="+mn-lt"/>
                <a:cs typeface="+mn-cs"/>
              </a:rPr>
              <a:t> organizations, which commonly purchase these though the same licensed agents who sold them to the client in the first place.</a:t>
            </a:r>
            <a:endParaRPr lang="en-US" dirty="0">
              <a:latin typeface="+mn-lt"/>
              <a:cs typeface="+mn-cs"/>
            </a:endParaRP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56</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70658" name="Title 1"/>
          <p:cNvSpPr txBox="1">
            <a:spLocks/>
          </p:cNvSpPr>
          <p:nvPr/>
        </p:nvSpPr>
        <p:spPr bwMode="auto">
          <a:xfrm>
            <a:off x="-28575" y="4763"/>
            <a:ext cx="9172575" cy="473075"/>
          </a:xfrm>
          <a:prstGeom prst="rect">
            <a:avLst/>
          </a:prstGeom>
          <a:noFill/>
          <a:ln w="9525">
            <a:noFill/>
            <a:miter lim="800000"/>
            <a:headEnd/>
            <a:tailEnd/>
          </a:ln>
        </p:spPr>
        <p:txBody>
          <a:bodyPr/>
          <a:lstStyle/>
          <a:p>
            <a:pPr algn="ctr"/>
            <a:r>
              <a:rPr lang="en-US" altLang="zh-CN" sz="1600" b="1" dirty="0">
                <a:solidFill>
                  <a:schemeClr val="accent3">
                    <a:shade val="75000"/>
                  </a:schemeClr>
                </a:solidFill>
                <a:latin typeface="+mj-lt"/>
                <a:ea typeface="+mj-ea"/>
                <a:cs typeface="+mj-cs"/>
              </a:rPr>
              <a:t>BUYING CONVERTIBLE TERM INSURANCE</a:t>
            </a:r>
          </a:p>
        </p:txBody>
      </p:sp>
      <p:sp>
        <p:nvSpPr>
          <p:cNvPr id="41987" name="Rectangle 3"/>
          <p:cNvSpPr txBox="1">
            <a:spLocks noChangeArrowheads="1"/>
          </p:cNvSpPr>
          <p:nvPr/>
        </p:nvSpPr>
        <p:spPr bwMode="auto">
          <a:xfrm>
            <a:off x="0" y="914400"/>
            <a:ext cx="9144000" cy="5562600"/>
          </a:xfrm>
          <a:prstGeom prst="rect">
            <a:avLst/>
          </a:prstGeom>
          <a:noFill/>
          <a:ln w="9525">
            <a:noFill/>
            <a:miter lim="800000"/>
            <a:headEnd/>
            <a:tailEnd/>
          </a:ln>
        </p:spPr>
        <p:txBody>
          <a:bodyPr>
            <a:normAutofit fontScale="92500"/>
          </a:bodyPr>
          <a:lstStyle/>
          <a:p>
            <a:pPr marL="342900" indent="-342900" fontAlgn="auto">
              <a:lnSpc>
                <a:spcPct val="90000"/>
              </a:lnSpc>
              <a:spcBef>
                <a:spcPct val="20000"/>
              </a:spcBef>
              <a:spcAft>
                <a:spcPts val="0"/>
              </a:spcAft>
              <a:buFont typeface="Arial" pitchFamily="34" charset="0"/>
              <a:buChar char="•"/>
              <a:defRPr/>
            </a:pPr>
            <a:r>
              <a:rPr lang="en-US" sz="2400" dirty="0">
                <a:latin typeface="Times New Roman" pitchFamily="18" charset="0"/>
                <a:cs typeface="Times New Roman" pitchFamily="18" charset="0"/>
              </a:rPr>
              <a:t>You can ask an independent agent who writes for many carriers to have the client take the physical so that they can get quotes from several carriers. </a:t>
            </a: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endParaRPr lang="en-US" sz="2400" dirty="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a:latin typeface="Times New Roman" pitchFamily="18" charset="0"/>
                <a:cs typeface="Times New Roman" pitchFamily="18" charset="0"/>
              </a:rPr>
              <a:t>You can ask that all results and quotes be confidential and not given to the bureau that all carriers belong to and share information with. Once a carrier turns the client down or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rates" the client all other carriers know.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called an "informal application" and then the carriers can each give informal quotes for term coverage. If the client likes the quote then he or she can buy it.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might spread this among 2 or 3 carriers in case one goes under.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Sample </a:t>
            </a:r>
            <a:r>
              <a:rPr lang="en-US" sz="2400" dirty="0">
                <a:latin typeface="Times New Roman" pitchFamily="18" charset="0"/>
                <a:cs typeface="Times New Roman" pitchFamily="18" charset="0"/>
              </a:rPr>
              <a:t>term rates for "preferred", "standard" and "standard smoker" individuals at ages 35, 40, 45, 50 and 55 are as follows:</a:t>
            </a:r>
          </a:p>
        </p:txBody>
      </p:sp>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57</a:t>
            </a:fld>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0" y="0"/>
            <a:ext cx="9144000" cy="326229"/>
          </a:xfrm>
          <a:prstGeom prst="rect">
            <a:avLst/>
          </a:prstGeom>
          <a:noFill/>
          <a:ln w="9525">
            <a:noFill/>
            <a:miter lim="800000"/>
            <a:headEnd/>
            <a:tailEnd/>
          </a:ln>
        </p:spPr>
        <p:txBody>
          <a:bodyPr lIns="79234" tIns="39617" rIns="79234" bIns="39617">
            <a:spAutoFit/>
          </a:bodyPr>
          <a:lstStyle/>
          <a:p>
            <a:pPr algn="ctr">
              <a:spcBef>
                <a:spcPct val="50000"/>
              </a:spcBef>
            </a:pPr>
            <a:r>
              <a:rPr lang="en-US" altLang="zh-CN" sz="1600" b="1" dirty="0">
                <a:solidFill>
                  <a:schemeClr val="accent3">
                    <a:shade val="75000"/>
                  </a:schemeClr>
                </a:solidFill>
                <a:latin typeface="+mj-lt"/>
                <a:ea typeface="+mj-ea"/>
                <a:cs typeface="+mj-cs"/>
              </a:rPr>
              <a:t>BUYING TERM INSURANCE</a:t>
            </a:r>
          </a:p>
        </p:txBody>
      </p:sp>
      <p:graphicFrame>
        <p:nvGraphicFramePr>
          <p:cNvPr id="4" name="Table 3"/>
          <p:cNvGraphicFramePr>
            <a:graphicFrameLocks noGrp="1"/>
          </p:cNvGraphicFramePr>
          <p:nvPr/>
        </p:nvGraphicFramePr>
        <p:xfrm>
          <a:off x="161925" y="650875"/>
          <a:ext cx="8839199" cy="4419597"/>
        </p:xfrm>
        <a:graphic>
          <a:graphicData uri="http://schemas.openxmlformats.org/drawingml/2006/table">
            <a:tbl>
              <a:tblPr firstRow="1" bandRow="1">
                <a:tableStyleId>{5940675A-B579-460E-94D1-54222C63F5DA}</a:tableStyleId>
              </a:tblPr>
              <a:tblGrid>
                <a:gridCol w="2209799"/>
                <a:gridCol w="1104900"/>
                <a:gridCol w="1104900"/>
                <a:gridCol w="1104900"/>
                <a:gridCol w="1104900"/>
                <a:gridCol w="1104900"/>
                <a:gridCol w="1104900"/>
              </a:tblGrid>
              <a:tr h="406805">
                <a:tc gridSpan="7">
                  <a:txBody>
                    <a:bodyPr/>
                    <a:lstStyle/>
                    <a:p>
                      <a:pPr algn="ctr"/>
                      <a:r>
                        <a:rPr lang="en-US" sz="1800" b="1" u="sng" baseline="0" dirty="0" smtClean="0"/>
                        <a:t>AGE 30</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00959">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300959">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300959">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$378</a:t>
                      </a:r>
                      <a:endParaRPr lang="en-US" sz="1200" dirty="0"/>
                    </a:p>
                  </a:txBody>
                  <a:tcPr marT="45713" marB="45713"/>
                </a:tc>
                <a:tc>
                  <a:txBody>
                    <a:bodyPr/>
                    <a:lstStyle/>
                    <a:p>
                      <a:r>
                        <a:rPr lang="en-US" sz="1200" dirty="0" smtClean="0"/>
                        <a:t>$328</a:t>
                      </a:r>
                      <a:endParaRPr lang="en-US" sz="1200" dirty="0"/>
                    </a:p>
                  </a:txBody>
                  <a:tcPr marT="45713" marB="45713"/>
                </a:tc>
                <a:tc>
                  <a:txBody>
                    <a:bodyPr/>
                    <a:lstStyle/>
                    <a:p>
                      <a:r>
                        <a:rPr lang="en-US" sz="1200" dirty="0" smtClean="0"/>
                        <a:t>$658</a:t>
                      </a:r>
                      <a:endParaRPr lang="en-US" sz="1200" dirty="0"/>
                    </a:p>
                  </a:txBody>
                  <a:tcPr marT="45713" marB="45713"/>
                </a:tc>
                <a:tc>
                  <a:txBody>
                    <a:bodyPr/>
                    <a:lstStyle/>
                    <a:p>
                      <a:r>
                        <a:rPr lang="en-US" sz="1200" dirty="0" smtClean="0"/>
                        <a:t>$518</a:t>
                      </a:r>
                      <a:endParaRPr lang="en-US" sz="1200" dirty="0"/>
                    </a:p>
                  </a:txBody>
                  <a:tcPr marT="45713" marB="45713"/>
                </a:tc>
                <a:tc>
                  <a:txBody>
                    <a:bodyPr/>
                    <a:lstStyle/>
                    <a:p>
                      <a:r>
                        <a:rPr lang="en-US" sz="1200" dirty="0" smtClean="0"/>
                        <a:t>$1,548</a:t>
                      </a:r>
                      <a:endParaRPr lang="en-US" sz="1200" dirty="0"/>
                    </a:p>
                  </a:txBody>
                  <a:tcPr marT="45713" marB="45713"/>
                </a:tc>
                <a:tc>
                  <a:txBody>
                    <a:bodyPr/>
                    <a:lstStyle/>
                    <a:p>
                      <a:r>
                        <a:rPr lang="en-US" sz="1200" dirty="0" smtClean="0"/>
                        <a:t>$1,218</a:t>
                      </a:r>
                      <a:endParaRPr lang="en-US" sz="1200" dirty="0"/>
                    </a:p>
                  </a:txBody>
                  <a:tcPr marT="45713" marB="45713"/>
                </a:tc>
              </a:tr>
              <a:tr h="30095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$458</a:t>
                      </a:r>
                      <a:endParaRPr lang="en-US" sz="1200" dirty="0"/>
                    </a:p>
                  </a:txBody>
                  <a:tcPr marT="45713" marB="45713"/>
                </a:tc>
                <a:tc>
                  <a:txBody>
                    <a:bodyPr/>
                    <a:lstStyle/>
                    <a:p>
                      <a:r>
                        <a:rPr lang="en-US" sz="1200" dirty="0" smtClean="0"/>
                        <a:t>$398</a:t>
                      </a:r>
                      <a:endParaRPr lang="en-US" sz="1200" dirty="0"/>
                    </a:p>
                  </a:txBody>
                  <a:tcPr marT="45713" marB="45713"/>
                </a:tc>
                <a:tc>
                  <a:txBody>
                    <a:bodyPr/>
                    <a:lstStyle/>
                    <a:p>
                      <a:r>
                        <a:rPr lang="en-US" sz="1200" dirty="0" smtClean="0"/>
                        <a:t>$768</a:t>
                      </a:r>
                      <a:endParaRPr lang="en-US" sz="1200" dirty="0"/>
                    </a:p>
                  </a:txBody>
                  <a:tcPr marT="45713" marB="45713"/>
                </a:tc>
                <a:tc>
                  <a:txBody>
                    <a:bodyPr/>
                    <a:lstStyle/>
                    <a:p>
                      <a:r>
                        <a:rPr lang="en-US" sz="1200" dirty="0" smtClean="0"/>
                        <a:t>$688</a:t>
                      </a:r>
                      <a:endParaRPr lang="en-US" sz="1200" dirty="0"/>
                    </a:p>
                  </a:txBody>
                  <a:tcPr marT="45713" marB="45713"/>
                </a:tc>
                <a:tc>
                  <a:txBody>
                    <a:bodyPr/>
                    <a:lstStyle/>
                    <a:p>
                      <a:r>
                        <a:rPr lang="en-US" sz="1200" dirty="0" smtClean="0"/>
                        <a:t>$1,918</a:t>
                      </a:r>
                      <a:endParaRPr lang="en-US" sz="1200" dirty="0"/>
                    </a:p>
                  </a:txBody>
                  <a:tcPr marT="45713" marB="45713"/>
                </a:tc>
                <a:tc>
                  <a:txBody>
                    <a:bodyPr/>
                    <a:lstStyle/>
                    <a:p>
                      <a:r>
                        <a:rPr lang="en-US" sz="1200" dirty="0" smtClean="0"/>
                        <a:t>$1,438</a:t>
                      </a:r>
                      <a:endParaRPr lang="en-US" sz="1200" dirty="0"/>
                    </a:p>
                  </a:txBody>
                  <a:tcPr marT="45713" marB="45713"/>
                </a:tc>
              </a:tr>
              <a:tr h="300959">
                <a:tc>
                  <a:txBody>
                    <a:bodyPr/>
                    <a:lstStyle/>
                    <a:p>
                      <a:r>
                        <a:rPr lang="en-US" sz="1200" dirty="0" smtClean="0"/>
                        <a:t>20 Year Term</a:t>
                      </a:r>
                      <a:endParaRPr lang="en-US" sz="1200" dirty="0"/>
                    </a:p>
                  </a:txBody>
                  <a:tcPr marT="45713" marB="45713"/>
                </a:tc>
                <a:tc>
                  <a:txBody>
                    <a:bodyPr/>
                    <a:lstStyle/>
                    <a:p>
                      <a:r>
                        <a:rPr lang="en-US" sz="1200" dirty="0" smtClean="0"/>
                        <a:t>$608</a:t>
                      </a:r>
                      <a:endParaRPr lang="en-US" sz="1200" dirty="0"/>
                    </a:p>
                  </a:txBody>
                  <a:tcPr marT="45713" marB="45713"/>
                </a:tc>
                <a:tc>
                  <a:txBody>
                    <a:bodyPr/>
                    <a:lstStyle/>
                    <a:p>
                      <a:r>
                        <a:rPr lang="en-US" sz="1200" dirty="0" smtClean="0"/>
                        <a:t>$478</a:t>
                      </a:r>
                      <a:endParaRPr lang="en-US" sz="1200" dirty="0"/>
                    </a:p>
                  </a:txBody>
                  <a:tcPr marT="45713" marB="45713"/>
                </a:tc>
                <a:tc>
                  <a:txBody>
                    <a:bodyPr/>
                    <a:lstStyle/>
                    <a:p>
                      <a:r>
                        <a:rPr lang="en-US" sz="1200" dirty="0" smtClean="0"/>
                        <a:t>$968</a:t>
                      </a:r>
                      <a:endParaRPr lang="en-US" sz="1200" dirty="0"/>
                    </a:p>
                  </a:txBody>
                  <a:tcPr marT="45713" marB="45713"/>
                </a:tc>
                <a:tc>
                  <a:txBody>
                    <a:bodyPr/>
                    <a:lstStyle/>
                    <a:p>
                      <a:r>
                        <a:rPr lang="en-US" sz="1200" dirty="0" smtClean="0"/>
                        <a:t>$738</a:t>
                      </a:r>
                      <a:endParaRPr lang="en-US" sz="1200" dirty="0"/>
                    </a:p>
                  </a:txBody>
                  <a:tcPr marT="45713" marB="45713"/>
                </a:tc>
                <a:tc>
                  <a:txBody>
                    <a:bodyPr/>
                    <a:lstStyle/>
                    <a:p>
                      <a:r>
                        <a:rPr lang="en-US" sz="1200" dirty="0" smtClean="0"/>
                        <a:t>$2,278</a:t>
                      </a:r>
                      <a:endParaRPr lang="en-US" sz="1200" dirty="0"/>
                    </a:p>
                  </a:txBody>
                  <a:tcPr marT="45713" marB="45713"/>
                </a:tc>
                <a:tc>
                  <a:txBody>
                    <a:bodyPr/>
                    <a:lstStyle/>
                    <a:p>
                      <a:r>
                        <a:rPr lang="en-US" sz="1200" dirty="0" smtClean="0"/>
                        <a:t>$1,638</a:t>
                      </a:r>
                      <a:endParaRPr lang="en-US" sz="1200" dirty="0"/>
                    </a:p>
                  </a:txBody>
                  <a:tcPr marT="45713" marB="45713"/>
                </a:tc>
              </a:tr>
              <a:tr h="300959">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$938</a:t>
                      </a:r>
                      <a:endParaRPr lang="en-US" sz="1200" dirty="0"/>
                    </a:p>
                  </a:txBody>
                  <a:tcPr marT="45713" marB="45713"/>
                </a:tc>
                <a:tc>
                  <a:txBody>
                    <a:bodyPr/>
                    <a:lstStyle/>
                    <a:p>
                      <a:r>
                        <a:rPr lang="en-US" sz="1200" dirty="0" smtClean="0"/>
                        <a:t>$768</a:t>
                      </a:r>
                      <a:endParaRPr lang="en-US" sz="1200" dirty="0"/>
                    </a:p>
                  </a:txBody>
                  <a:tcPr marT="45713" marB="45713"/>
                </a:tc>
                <a:tc>
                  <a:txBody>
                    <a:bodyPr/>
                    <a:lstStyle/>
                    <a:p>
                      <a:r>
                        <a:rPr lang="en-US" sz="1200" dirty="0" smtClean="0"/>
                        <a:t>$1,518</a:t>
                      </a:r>
                      <a:endParaRPr lang="en-US" sz="1200" dirty="0"/>
                    </a:p>
                  </a:txBody>
                  <a:tcPr marT="45713" marB="45713"/>
                </a:tc>
                <a:tc>
                  <a:txBody>
                    <a:bodyPr/>
                    <a:lstStyle/>
                    <a:p>
                      <a:r>
                        <a:rPr lang="en-US" sz="1200" dirty="0" smtClean="0"/>
                        <a:t>$1,218</a:t>
                      </a:r>
                      <a:endParaRPr lang="en-US" sz="1200" dirty="0"/>
                    </a:p>
                  </a:txBody>
                  <a:tcPr marT="45713" marB="45713"/>
                </a:tc>
                <a:tc>
                  <a:txBody>
                    <a:bodyPr/>
                    <a:lstStyle/>
                    <a:p>
                      <a:r>
                        <a:rPr lang="en-US" sz="1200" dirty="0" smtClean="0"/>
                        <a:t>$3,908</a:t>
                      </a:r>
                      <a:endParaRPr lang="en-US" sz="1200" dirty="0"/>
                    </a:p>
                  </a:txBody>
                  <a:tcPr marT="45713" marB="45713"/>
                </a:tc>
                <a:tc>
                  <a:txBody>
                    <a:bodyPr/>
                    <a:lstStyle/>
                    <a:p>
                      <a:r>
                        <a:rPr lang="en-US" sz="1200" smtClean="0"/>
                        <a:t>$3,018</a:t>
                      </a:r>
                      <a:endParaRPr lang="en-US" sz="1200" dirty="0"/>
                    </a:p>
                  </a:txBody>
                  <a:tcPr marT="45713" marB="45713"/>
                </a:tc>
              </a:tr>
              <a:tr h="401284">
                <a:tc gridSpan="7">
                  <a:txBody>
                    <a:bodyPr/>
                    <a:lstStyle/>
                    <a:p>
                      <a:pPr algn="ctr"/>
                      <a:r>
                        <a:rPr lang="en-US" sz="1800" b="1" u="sng" baseline="0" dirty="0" smtClean="0"/>
                        <a:t>AGE 35</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00959">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300959">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300959">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$375</a:t>
                      </a:r>
                      <a:endParaRPr lang="en-US" sz="1200" dirty="0"/>
                    </a:p>
                  </a:txBody>
                  <a:tcPr marT="45713" marB="45713"/>
                </a:tc>
                <a:tc>
                  <a:txBody>
                    <a:bodyPr/>
                    <a:lstStyle/>
                    <a:p>
                      <a:r>
                        <a:rPr lang="en-US" sz="1200" dirty="0" smtClean="0"/>
                        <a:t>$345</a:t>
                      </a:r>
                      <a:endParaRPr lang="en-US" sz="1200" dirty="0"/>
                    </a:p>
                  </a:txBody>
                  <a:tcPr marT="45713" marB="45713"/>
                </a:tc>
                <a:tc>
                  <a:txBody>
                    <a:bodyPr/>
                    <a:lstStyle/>
                    <a:p>
                      <a:r>
                        <a:rPr lang="en-US" sz="1200" dirty="0" smtClean="0"/>
                        <a:t>$735</a:t>
                      </a:r>
                      <a:endParaRPr lang="en-US" sz="1200" dirty="0"/>
                    </a:p>
                  </a:txBody>
                  <a:tcPr marT="45713" marB="45713"/>
                </a:tc>
                <a:tc>
                  <a:txBody>
                    <a:bodyPr/>
                    <a:lstStyle/>
                    <a:p>
                      <a:r>
                        <a:rPr lang="en-US" sz="1200" dirty="0" smtClean="0"/>
                        <a:t>$565</a:t>
                      </a:r>
                      <a:endParaRPr lang="en-US" sz="1200" dirty="0"/>
                    </a:p>
                  </a:txBody>
                  <a:tcPr marT="45713" marB="45713"/>
                </a:tc>
                <a:tc>
                  <a:txBody>
                    <a:bodyPr/>
                    <a:lstStyle/>
                    <a:p>
                      <a:r>
                        <a:rPr lang="en-US" sz="1200" dirty="0" smtClean="0"/>
                        <a:t>$1,685</a:t>
                      </a:r>
                      <a:endParaRPr lang="en-US" sz="1200" dirty="0"/>
                    </a:p>
                  </a:txBody>
                  <a:tcPr marT="45713" marB="45713"/>
                </a:tc>
                <a:tc>
                  <a:txBody>
                    <a:bodyPr/>
                    <a:lstStyle/>
                    <a:p>
                      <a:r>
                        <a:rPr lang="en-US" sz="1200" dirty="0" smtClean="0"/>
                        <a:t>$1,345</a:t>
                      </a:r>
                      <a:endParaRPr lang="en-US" sz="1200" dirty="0"/>
                    </a:p>
                  </a:txBody>
                  <a:tcPr marT="45713" marB="45713"/>
                </a:tc>
              </a:tr>
              <a:tr h="30095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$515</a:t>
                      </a:r>
                      <a:endParaRPr lang="en-US" sz="1200" dirty="0"/>
                    </a:p>
                  </a:txBody>
                  <a:tcPr marT="45713" marB="45713"/>
                </a:tc>
                <a:tc>
                  <a:txBody>
                    <a:bodyPr/>
                    <a:lstStyle/>
                    <a:p>
                      <a:r>
                        <a:rPr lang="en-US" sz="1200" dirty="0" smtClean="0"/>
                        <a:t>$415</a:t>
                      </a:r>
                      <a:endParaRPr lang="en-US" sz="1200" dirty="0"/>
                    </a:p>
                  </a:txBody>
                  <a:tcPr marT="45713" marB="45713"/>
                </a:tc>
                <a:tc>
                  <a:txBody>
                    <a:bodyPr/>
                    <a:lstStyle/>
                    <a:p>
                      <a:r>
                        <a:rPr lang="en-US" sz="1200" dirty="0" smtClean="0"/>
                        <a:t>$915</a:t>
                      </a:r>
                      <a:endParaRPr lang="en-US" sz="1200" dirty="0"/>
                    </a:p>
                  </a:txBody>
                  <a:tcPr marT="45713" marB="45713"/>
                </a:tc>
                <a:tc>
                  <a:txBody>
                    <a:bodyPr/>
                    <a:lstStyle/>
                    <a:p>
                      <a:r>
                        <a:rPr lang="en-US" sz="1200" dirty="0" smtClean="0"/>
                        <a:t>$805</a:t>
                      </a:r>
                      <a:endParaRPr lang="en-US" sz="1200" dirty="0"/>
                    </a:p>
                  </a:txBody>
                  <a:tcPr marT="45713" marB="45713"/>
                </a:tc>
                <a:tc>
                  <a:txBody>
                    <a:bodyPr/>
                    <a:lstStyle/>
                    <a:p>
                      <a:r>
                        <a:rPr lang="en-US" sz="1200" dirty="0" smtClean="0"/>
                        <a:t>$2,135</a:t>
                      </a:r>
                      <a:endParaRPr lang="en-US" sz="1200" dirty="0"/>
                    </a:p>
                  </a:txBody>
                  <a:tcPr marT="45713" marB="45713"/>
                </a:tc>
                <a:tc>
                  <a:txBody>
                    <a:bodyPr/>
                    <a:lstStyle/>
                    <a:p>
                      <a:r>
                        <a:rPr lang="en-US" sz="1200" dirty="0" smtClean="0"/>
                        <a:t>$1,775</a:t>
                      </a:r>
                      <a:endParaRPr lang="en-US" sz="1200" dirty="0"/>
                    </a:p>
                  </a:txBody>
                  <a:tcPr marT="45713" marB="45713"/>
                </a:tc>
              </a:tr>
              <a:tr h="300959">
                <a:tc>
                  <a:txBody>
                    <a:bodyPr/>
                    <a:lstStyle/>
                    <a:p>
                      <a:r>
                        <a:rPr lang="en-US" sz="1200" dirty="0" smtClean="0"/>
                        <a:t>20 Year Term</a:t>
                      </a:r>
                      <a:endParaRPr lang="en-US" sz="1200" dirty="0"/>
                    </a:p>
                  </a:txBody>
                  <a:tcPr marT="45713" marB="45713"/>
                </a:tc>
                <a:tc>
                  <a:txBody>
                    <a:bodyPr/>
                    <a:lstStyle/>
                    <a:p>
                      <a:r>
                        <a:rPr lang="en-US" sz="1200" dirty="0" smtClean="0"/>
                        <a:t>$665</a:t>
                      </a:r>
                      <a:endParaRPr lang="en-US" sz="1200" dirty="0"/>
                    </a:p>
                  </a:txBody>
                  <a:tcPr marT="45713" marB="45713"/>
                </a:tc>
                <a:tc>
                  <a:txBody>
                    <a:bodyPr/>
                    <a:lstStyle/>
                    <a:p>
                      <a:r>
                        <a:rPr lang="en-US" sz="1200" dirty="0" smtClean="0"/>
                        <a:t>$565</a:t>
                      </a:r>
                      <a:endParaRPr lang="en-US" sz="1200" dirty="0"/>
                    </a:p>
                  </a:txBody>
                  <a:tcPr marT="45713" marB="45713"/>
                </a:tc>
                <a:tc>
                  <a:txBody>
                    <a:bodyPr/>
                    <a:lstStyle/>
                    <a:p>
                      <a:r>
                        <a:rPr lang="en-US" sz="1200" dirty="0" smtClean="0"/>
                        <a:t>$1,105</a:t>
                      </a:r>
                      <a:endParaRPr lang="en-US" sz="1200" dirty="0"/>
                    </a:p>
                  </a:txBody>
                  <a:tcPr marT="45713" marB="45713"/>
                </a:tc>
                <a:tc>
                  <a:txBody>
                    <a:bodyPr/>
                    <a:lstStyle/>
                    <a:p>
                      <a:r>
                        <a:rPr lang="en-US" sz="1200" dirty="0" smtClean="0"/>
                        <a:t>$945</a:t>
                      </a:r>
                      <a:endParaRPr lang="en-US" sz="1200" dirty="0"/>
                    </a:p>
                  </a:txBody>
                  <a:tcPr marT="45713" marB="45713"/>
                </a:tc>
                <a:tc>
                  <a:txBody>
                    <a:bodyPr/>
                    <a:lstStyle/>
                    <a:p>
                      <a:r>
                        <a:rPr lang="en-US" sz="1200" dirty="0" smtClean="0"/>
                        <a:t>$2,885</a:t>
                      </a:r>
                      <a:endParaRPr lang="en-US" sz="1200" dirty="0"/>
                    </a:p>
                  </a:txBody>
                  <a:tcPr marT="45713" marB="45713"/>
                </a:tc>
                <a:tc>
                  <a:txBody>
                    <a:bodyPr/>
                    <a:lstStyle/>
                    <a:p>
                      <a:r>
                        <a:rPr lang="en-US" sz="1200" dirty="0" smtClean="0"/>
                        <a:t>$2,265</a:t>
                      </a:r>
                      <a:endParaRPr lang="en-US" sz="1200" dirty="0"/>
                    </a:p>
                  </a:txBody>
                  <a:tcPr marT="45713" marB="45713"/>
                </a:tc>
              </a:tr>
              <a:tr h="300959">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$1,015</a:t>
                      </a:r>
                      <a:endParaRPr lang="en-US" sz="1200" dirty="0"/>
                    </a:p>
                  </a:txBody>
                  <a:tcPr marT="45713" marB="45713"/>
                </a:tc>
                <a:tc>
                  <a:txBody>
                    <a:bodyPr/>
                    <a:lstStyle/>
                    <a:p>
                      <a:r>
                        <a:rPr lang="en-US" sz="1200" dirty="0" smtClean="0"/>
                        <a:t>$825</a:t>
                      </a:r>
                      <a:endParaRPr lang="en-US" sz="1200" dirty="0"/>
                    </a:p>
                  </a:txBody>
                  <a:tcPr marT="45713" marB="45713"/>
                </a:tc>
                <a:tc>
                  <a:txBody>
                    <a:bodyPr/>
                    <a:lstStyle/>
                    <a:p>
                      <a:r>
                        <a:rPr lang="en-US" sz="1200" dirty="0" smtClean="0"/>
                        <a:t>$1,735</a:t>
                      </a:r>
                      <a:endParaRPr lang="en-US" sz="1200" dirty="0"/>
                    </a:p>
                  </a:txBody>
                  <a:tcPr marT="45713" marB="45713"/>
                </a:tc>
                <a:tc>
                  <a:txBody>
                    <a:bodyPr/>
                    <a:lstStyle/>
                    <a:p>
                      <a:r>
                        <a:rPr lang="en-US" sz="1200" dirty="0" smtClean="0"/>
                        <a:t>$1,375</a:t>
                      </a:r>
                      <a:endParaRPr lang="en-US" sz="1200" dirty="0"/>
                    </a:p>
                  </a:txBody>
                  <a:tcPr marT="45713" marB="45713"/>
                </a:tc>
                <a:tc>
                  <a:txBody>
                    <a:bodyPr/>
                    <a:lstStyle/>
                    <a:p>
                      <a:r>
                        <a:rPr lang="en-US" sz="1200" dirty="0" smtClean="0"/>
                        <a:t>$4,705</a:t>
                      </a:r>
                      <a:endParaRPr lang="en-US" sz="1200" dirty="0"/>
                    </a:p>
                  </a:txBody>
                  <a:tcPr marT="45713" marB="45713"/>
                </a:tc>
                <a:tc>
                  <a:txBody>
                    <a:bodyPr/>
                    <a:lstStyle/>
                    <a:p>
                      <a:r>
                        <a:rPr lang="en-US" sz="1200" dirty="0" smtClean="0"/>
                        <a:t>$3,555</a:t>
                      </a:r>
                      <a:endParaRPr lang="en-US" sz="1200" dirty="0"/>
                    </a:p>
                  </a:txBody>
                  <a:tcPr marT="45713" marB="45713"/>
                </a:tc>
              </a:tr>
            </a:tbl>
          </a:graphicData>
        </a:graphic>
      </p:graphicFrame>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58</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7800" y="2651125"/>
          <a:ext cx="8778239" cy="2016614"/>
        </p:xfrm>
        <a:graphic>
          <a:graphicData uri="http://schemas.openxmlformats.org/drawingml/2006/table">
            <a:tbl>
              <a:tblPr firstRow="1" bandRow="1">
                <a:tableStyleId>{5940675A-B579-460E-94D1-54222C63F5DA}</a:tableStyleId>
              </a:tblPr>
              <a:tblGrid>
                <a:gridCol w="2194559"/>
                <a:gridCol w="1097280"/>
                <a:gridCol w="1097280"/>
                <a:gridCol w="1097280"/>
                <a:gridCol w="1097280"/>
                <a:gridCol w="1097280"/>
                <a:gridCol w="1097280"/>
              </a:tblGrid>
              <a:tr h="370778">
                <a:tc gridSpan="7">
                  <a:txBody>
                    <a:bodyPr/>
                    <a:lstStyle/>
                    <a:p>
                      <a:pPr algn="ctr"/>
                      <a:r>
                        <a:rPr lang="en-US" sz="1800" b="1" u="sng" baseline="0" dirty="0" smtClean="0"/>
                        <a:t>AGE 45</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273747">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228041">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258535">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$805</a:t>
                      </a:r>
                      <a:endParaRPr lang="en-US" sz="1200" dirty="0"/>
                    </a:p>
                  </a:txBody>
                  <a:tcPr marT="45713" marB="45713"/>
                </a:tc>
                <a:tc>
                  <a:txBody>
                    <a:bodyPr/>
                    <a:lstStyle/>
                    <a:p>
                      <a:r>
                        <a:rPr lang="en-US" sz="1200" dirty="0" smtClean="0"/>
                        <a:t>$705</a:t>
                      </a:r>
                      <a:endParaRPr lang="en-US" sz="1200" dirty="0"/>
                    </a:p>
                  </a:txBody>
                  <a:tcPr marT="45713" marB="45713"/>
                </a:tc>
                <a:tc>
                  <a:txBody>
                    <a:bodyPr/>
                    <a:lstStyle/>
                    <a:p>
                      <a:r>
                        <a:rPr lang="en-US" sz="1200" dirty="0" smtClean="0"/>
                        <a:t>$1,405</a:t>
                      </a:r>
                      <a:endParaRPr lang="en-US" sz="1200" dirty="0"/>
                    </a:p>
                  </a:txBody>
                  <a:tcPr marT="45713" marB="45713"/>
                </a:tc>
                <a:tc>
                  <a:txBody>
                    <a:bodyPr/>
                    <a:lstStyle/>
                    <a:p>
                      <a:r>
                        <a:rPr lang="en-US" sz="1200" dirty="0" smtClean="0"/>
                        <a:t>$1,095</a:t>
                      </a:r>
                      <a:endParaRPr lang="en-US" sz="1200" dirty="0"/>
                    </a:p>
                  </a:txBody>
                  <a:tcPr marT="45713" marB="45713"/>
                </a:tc>
                <a:tc>
                  <a:txBody>
                    <a:bodyPr/>
                    <a:lstStyle/>
                    <a:p>
                      <a:r>
                        <a:rPr lang="en-US" sz="1200" dirty="0" smtClean="0"/>
                        <a:t>$8,935</a:t>
                      </a:r>
                      <a:endParaRPr lang="en-US" sz="1200" dirty="0"/>
                    </a:p>
                  </a:txBody>
                  <a:tcPr marT="45713" marB="45713"/>
                </a:tc>
                <a:tc>
                  <a:txBody>
                    <a:bodyPr/>
                    <a:lstStyle/>
                    <a:p>
                      <a:r>
                        <a:rPr lang="en-US" sz="1200" dirty="0" smtClean="0"/>
                        <a:t>$3,055</a:t>
                      </a:r>
                      <a:endParaRPr lang="en-US" sz="1200" dirty="0"/>
                    </a:p>
                  </a:txBody>
                  <a:tcPr marT="45713" marB="45713"/>
                </a:tc>
              </a:tr>
              <a:tr h="21282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$1,065</a:t>
                      </a:r>
                      <a:endParaRPr lang="en-US" sz="1200" dirty="0"/>
                    </a:p>
                  </a:txBody>
                  <a:tcPr marT="45713" marB="45713"/>
                </a:tc>
                <a:tc>
                  <a:txBody>
                    <a:bodyPr/>
                    <a:lstStyle/>
                    <a:p>
                      <a:r>
                        <a:rPr lang="en-US" sz="1200" dirty="0" smtClean="0"/>
                        <a:t>$875</a:t>
                      </a:r>
                      <a:endParaRPr lang="en-US" sz="1200" dirty="0"/>
                    </a:p>
                  </a:txBody>
                  <a:tcPr marT="45713" marB="45713"/>
                </a:tc>
                <a:tc>
                  <a:txBody>
                    <a:bodyPr/>
                    <a:lstStyle/>
                    <a:p>
                      <a:r>
                        <a:rPr lang="en-US" sz="1200" dirty="0" smtClean="0"/>
                        <a:t>$1,985</a:t>
                      </a:r>
                      <a:endParaRPr lang="en-US" sz="1200" dirty="0"/>
                    </a:p>
                  </a:txBody>
                  <a:tcPr marT="45713" marB="45713"/>
                </a:tc>
                <a:tc>
                  <a:txBody>
                    <a:bodyPr/>
                    <a:lstStyle/>
                    <a:p>
                      <a:r>
                        <a:rPr lang="en-US" sz="1200" dirty="0" smtClean="0"/>
                        <a:t>$1,445</a:t>
                      </a:r>
                      <a:endParaRPr lang="en-US" sz="1200" dirty="0"/>
                    </a:p>
                  </a:txBody>
                  <a:tcPr marT="45713" marB="45713"/>
                </a:tc>
                <a:tc>
                  <a:txBody>
                    <a:bodyPr/>
                    <a:lstStyle/>
                    <a:p>
                      <a:r>
                        <a:rPr lang="en-US" sz="1200" dirty="0" smtClean="0"/>
                        <a:t>$5,275</a:t>
                      </a:r>
                      <a:endParaRPr lang="en-US" sz="1200" dirty="0"/>
                    </a:p>
                  </a:txBody>
                  <a:tcPr marT="45713" marB="45713"/>
                </a:tc>
                <a:tc>
                  <a:txBody>
                    <a:bodyPr/>
                    <a:lstStyle/>
                    <a:p>
                      <a:r>
                        <a:rPr lang="en-US" sz="1200" dirty="0" smtClean="0"/>
                        <a:t>$3,815</a:t>
                      </a:r>
                      <a:endParaRPr lang="en-US" sz="1200" dirty="0"/>
                    </a:p>
                  </a:txBody>
                  <a:tcPr marT="45713" marB="45713"/>
                </a:tc>
              </a:tr>
              <a:tr h="243323">
                <a:tc>
                  <a:txBody>
                    <a:bodyPr/>
                    <a:lstStyle/>
                    <a:p>
                      <a:r>
                        <a:rPr lang="en-US" sz="1200" dirty="0" smtClean="0"/>
                        <a:t>20 Year Term</a:t>
                      </a:r>
                      <a:endParaRPr lang="en-US" sz="1200" dirty="0"/>
                    </a:p>
                  </a:txBody>
                  <a:tcPr marT="45713" marB="45713"/>
                </a:tc>
                <a:tc>
                  <a:txBody>
                    <a:bodyPr/>
                    <a:lstStyle/>
                    <a:p>
                      <a:r>
                        <a:rPr lang="en-US" sz="1200" dirty="0" smtClean="0"/>
                        <a:t>$1,415</a:t>
                      </a:r>
                      <a:endParaRPr lang="en-US" sz="1200" dirty="0"/>
                    </a:p>
                  </a:txBody>
                  <a:tcPr marT="45713" marB="45713"/>
                </a:tc>
                <a:tc>
                  <a:txBody>
                    <a:bodyPr/>
                    <a:lstStyle/>
                    <a:p>
                      <a:r>
                        <a:rPr lang="en-US" sz="1200" dirty="0" smtClean="0"/>
                        <a:t>$1,105</a:t>
                      </a:r>
                      <a:endParaRPr lang="en-US" sz="1200" dirty="0"/>
                    </a:p>
                  </a:txBody>
                  <a:tcPr marT="45713" marB="45713"/>
                </a:tc>
                <a:tc>
                  <a:txBody>
                    <a:bodyPr/>
                    <a:lstStyle/>
                    <a:p>
                      <a:r>
                        <a:rPr lang="en-US" sz="1200" dirty="0" smtClean="0"/>
                        <a:t>$2,355</a:t>
                      </a:r>
                      <a:endParaRPr lang="en-US" sz="1200" dirty="0"/>
                    </a:p>
                  </a:txBody>
                  <a:tcPr marT="45713" marB="45713"/>
                </a:tc>
                <a:tc>
                  <a:txBody>
                    <a:bodyPr/>
                    <a:lstStyle/>
                    <a:p>
                      <a:r>
                        <a:rPr lang="en-US" sz="1200" dirty="0" smtClean="0"/>
                        <a:t>$1,755</a:t>
                      </a:r>
                      <a:endParaRPr lang="en-US" sz="1200" dirty="0"/>
                    </a:p>
                  </a:txBody>
                  <a:tcPr marT="45713" marB="45713"/>
                </a:tc>
                <a:tc>
                  <a:txBody>
                    <a:bodyPr/>
                    <a:lstStyle/>
                    <a:p>
                      <a:r>
                        <a:rPr lang="en-US" sz="1200" dirty="0" smtClean="0"/>
                        <a:t>$7,195</a:t>
                      </a:r>
                      <a:endParaRPr lang="en-US" sz="1200" dirty="0"/>
                    </a:p>
                  </a:txBody>
                  <a:tcPr marT="45713" marB="45713"/>
                </a:tc>
                <a:tc>
                  <a:txBody>
                    <a:bodyPr/>
                    <a:lstStyle/>
                    <a:p>
                      <a:r>
                        <a:rPr lang="en-US" sz="1200" dirty="0" smtClean="0"/>
                        <a:t>$4,895</a:t>
                      </a:r>
                      <a:endParaRPr lang="en-US" sz="1200" dirty="0"/>
                    </a:p>
                  </a:txBody>
                  <a:tcPr marT="45713" marB="45713"/>
                </a:tc>
              </a:tr>
              <a:tr h="197617">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$2,355</a:t>
                      </a:r>
                      <a:endParaRPr lang="en-US" sz="1200" dirty="0"/>
                    </a:p>
                  </a:txBody>
                  <a:tcPr marT="45713" marB="45713"/>
                </a:tc>
                <a:tc>
                  <a:txBody>
                    <a:bodyPr/>
                    <a:lstStyle/>
                    <a:p>
                      <a:r>
                        <a:rPr lang="en-US" sz="1200" dirty="0" smtClean="0"/>
                        <a:t>$1,765</a:t>
                      </a:r>
                      <a:endParaRPr lang="en-US" sz="1200" dirty="0"/>
                    </a:p>
                  </a:txBody>
                  <a:tcPr marT="45713" marB="45713"/>
                </a:tc>
                <a:tc>
                  <a:txBody>
                    <a:bodyPr/>
                    <a:lstStyle/>
                    <a:p>
                      <a:r>
                        <a:rPr lang="en-US" sz="1200" dirty="0" smtClean="0"/>
                        <a:t>$2,845</a:t>
                      </a:r>
                      <a:endParaRPr lang="en-US" sz="1200" dirty="0"/>
                    </a:p>
                  </a:txBody>
                  <a:tcPr marT="45713" marB="45713"/>
                </a:tc>
                <a:tc>
                  <a:txBody>
                    <a:bodyPr/>
                    <a:lstStyle/>
                    <a:p>
                      <a:r>
                        <a:rPr lang="en-US" sz="1200" dirty="0" smtClean="0"/>
                        <a:t>$2,825</a:t>
                      </a:r>
                      <a:endParaRPr lang="en-US" sz="1200" dirty="0"/>
                    </a:p>
                  </a:txBody>
                  <a:tcPr marT="45713" marB="45713"/>
                </a:tc>
                <a:tc>
                  <a:txBody>
                    <a:bodyPr/>
                    <a:lstStyle/>
                    <a:p>
                      <a:r>
                        <a:rPr lang="en-US" sz="1200" dirty="0" smtClean="0"/>
                        <a:t>$11,625</a:t>
                      </a:r>
                      <a:endParaRPr lang="en-US" sz="1200" dirty="0"/>
                    </a:p>
                  </a:txBody>
                  <a:tcPr marT="45713" marB="45713"/>
                </a:tc>
                <a:tc>
                  <a:txBody>
                    <a:bodyPr/>
                    <a:lstStyle/>
                    <a:p>
                      <a:r>
                        <a:rPr lang="en-US" sz="1200" dirty="0" smtClean="0"/>
                        <a:t>$7,555</a:t>
                      </a:r>
                      <a:endParaRPr lang="en-US" sz="1200" dirty="0"/>
                    </a:p>
                  </a:txBody>
                  <a:tcPr marT="45713" marB="45713"/>
                </a:tc>
              </a:tr>
            </a:tbl>
          </a:graphicData>
        </a:graphic>
      </p:graphicFrame>
      <p:sp>
        <p:nvSpPr>
          <p:cNvPr id="72763" name="Text Box 4"/>
          <p:cNvSpPr txBox="1">
            <a:spLocks noChangeArrowheads="1"/>
          </p:cNvSpPr>
          <p:nvPr/>
        </p:nvSpPr>
        <p:spPr bwMode="auto">
          <a:xfrm>
            <a:off x="0" y="0"/>
            <a:ext cx="9144000" cy="326229"/>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1600" b="1" dirty="0">
                <a:solidFill>
                  <a:schemeClr val="accent3">
                    <a:shade val="75000"/>
                  </a:schemeClr>
                </a:solidFill>
                <a:latin typeface="+mj-lt"/>
                <a:ea typeface="+mj-ea"/>
                <a:cs typeface="+mj-cs"/>
              </a:rPr>
              <a:t>BUYING TERM INSURANCE</a:t>
            </a:r>
          </a:p>
        </p:txBody>
      </p:sp>
      <p:graphicFrame>
        <p:nvGraphicFramePr>
          <p:cNvPr id="6" name="Table 5"/>
          <p:cNvGraphicFramePr>
            <a:graphicFrameLocks noGrp="1"/>
          </p:cNvGraphicFramePr>
          <p:nvPr/>
        </p:nvGraphicFramePr>
        <p:xfrm>
          <a:off x="182563" y="641350"/>
          <a:ext cx="8778239" cy="2011582"/>
        </p:xfrm>
        <a:graphic>
          <a:graphicData uri="http://schemas.openxmlformats.org/drawingml/2006/table">
            <a:tbl>
              <a:tblPr firstRow="1" bandRow="1">
                <a:tableStyleId>{5940675A-B579-460E-94D1-54222C63F5DA}</a:tableStyleId>
              </a:tblPr>
              <a:tblGrid>
                <a:gridCol w="2194559"/>
                <a:gridCol w="1097280"/>
                <a:gridCol w="1097280"/>
                <a:gridCol w="1097280"/>
                <a:gridCol w="1097280"/>
                <a:gridCol w="1097280"/>
                <a:gridCol w="1097280"/>
              </a:tblGrid>
              <a:tr h="197617">
                <a:tc gridSpan="7">
                  <a:txBody>
                    <a:bodyPr/>
                    <a:lstStyle/>
                    <a:p>
                      <a:pPr algn="ctr"/>
                      <a:r>
                        <a:rPr lang="en-US" sz="1800" b="1" u="sng" baseline="0" dirty="0" smtClean="0"/>
                        <a:t>AGE 40</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197617">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197617">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197617">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$505</a:t>
                      </a:r>
                      <a:endParaRPr lang="en-US" sz="1200" dirty="0"/>
                    </a:p>
                  </a:txBody>
                  <a:tcPr marT="45713" marB="45713"/>
                </a:tc>
                <a:tc>
                  <a:txBody>
                    <a:bodyPr/>
                    <a:lstStyle/>
                    <a:p>
                      <a:r>
                        <a:rPr lang="en-US" sz="1200" dirty="0" smtClean="0"/>
                        <a:t>$435</a:t>
                      </a:r>
                      <a:endParaRPr lang="en-US" sz="1200" dirty="0"/>
                    </a:p>
                  </a:txBody>
                  <a:tcPr marT="45713" marB="45713"/>
                </a:tc>
                <a:tc>
                  <a:txBody>
                    <a:bodyPr/>
                    <a:lstStyle/>
                    <a:p>
                      <a:r>
                        <a:rPr lang="en-US" sz="1200" dirty="0" smtClean="0"/>
                        <a:t>$925</a:t>
                      </a:r>
                      <a:endParaRPr lang="en-US" sz="1200" dirty="0"/>
                    </a:p>
                  </a:txBody>
                  <a:tcPr marT="45713" marB="45713"/>
                </a:tc>
                <a:tc>
                  <a:txBody>
                    <a:bodyPr/>
                    <a:lstStyle/>
                    <a:p>
                      <a:r>
                        <a:rPr lang="en-US" sz="1200" dirty="0" smtClean="0"/>
                        <a:t>$785</a:t>
                      </a:r>
                      <a:endParaRPr lang="en-US" sz="1200" dirty="0"/>
                    </a:p>
                  </a:txBody>
                  <a:tcPr marT="45713" marB="45713"/>
                </a:tc>
                <a:tc>
                  <a:txBody>
                    <a:bodyPr/>
                    <a:lstStyle/>
                    <a:p>
                      <a:r>
                        <a:rPr lang="en-US" sz="1200" dirty="0" smtClean="0"/>
                        <a:t>$2,405</a:t>
                      </a:r>
                      <a:endParaRPr lang="en-US" sz="1200" dirty="0"/>
                    </a:p>
                  </a:txBody>
                  <a:tcPr marT="45713" marB="45713"/>
                </a:tc>
                <a:tc>
                  <a:txBody>
                    <a:bodyPr/>
                    <a:lstStyle/>
                    <a:p>
                      <a:r>
                        <a:rPr lang="en-US" sz="1200" dirty="0" smtClean="0"/>
                        <a:t>$2,005</a:t>
                      </a:r>
                      <a:endParaRPr lang="en-US" sz="1200" dirty="0"/>
                    </a:p>
                  </a:txBody>
                  <a:tcPr marT="45713" marB="45713"/>
                </a:tc>
              </a:tr>
              <a:tr h="197617">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$655</a:t>
                      </a:r>
                      <a:endParaRPr lang="en-US" sz="1200" dirty="0"/>
                    </a:p>
                  </a:txBody>
                  <a:tcPr marT="45713" marB="45713"/>
                </a:tc>
                <a:tc>
                  <a:txBody>
                    <a:bodyPr/>
                    <a:lstStyle/>
                    <a:p>
                      <a:r>
                        <a:rPr lang="en-US" sz="1200" dirty="0" smtClean="0"/>
                        <a:t>$575</a:t>
                      </a:r>
                      <a:endParaRPr lang="en-US" sz="1200" dirty="0"/>
                    </a:p>
                  </a:txBody>
                  <a:tcPr marT="45713" marB="45713"/>
                </a:tc>
                <a:tc>
                  <a:txBody>
                    <a:bodyPr/>
                    <a:lstStyle/>
                    <a:p>
                      <a:r>
                        <a:rPr lang="en-US" sz="1200" dirty="0" smtClean="0"/>
                        <a:t>$1,215</a:t>
                      </a:r>
                      <a:endParaRPr lang="en-US" sz="1200" dirty="0"/>
                    </a:p>
                  </a:txBody>
                  <a:tcPr marT="45713" marB="45713"/>
                </a:tc>
                <a:tc>
                  <a:txBody>
                    <a:bodyPr/>
                    <a:lstStyle/>
                    <a:p>
                      <a:r>
                        <a:rPr lang="en-US" sz="1200" dirty="0" smtClean="0"/>
                        <a:t>$1,035</a:t>
                      </a:r>
                      <a:endParaRPr lang="en-US" sz="1200" dirty="0"/>
                    </a:p>
                  </a:txBody>
                  <a:tcPr marT="45713" marB="45713"/>
                </a:tc>
                <a:tc>
                  <a:txBody>
                    <a:bodyPr/>
                    <a:lstStyle/>
                    <a:p>
                      <a:r>
                        <a:rPr lang="en-US" sz="1200" dirty="0" smtClean="0"/>
                        <a:t>$3,125</a:t>
                      </a:r>
                      <a:endParaRPr lang="en-US" sz="1200" dirty="0"/>
                    </a:p>
                  </a:txBody>
                  <a:tcPr marT="45713" marB="45713"/>
                </a:tc>
                <a:tc>
                  <a:txBody>
                    <a:bodyPr/>
                    <a:lstStyle/>
                    <a:p>
                      <a:r>
                        <a:rPr lang="en-US" sz="1200" dirty="0" smtClean="0"/>
                        <a:t>$2,485</a:t>
                      </a:r>
                      <a:endParaRPr lang="en-US" sz="1200" dirty="0"/>
                    </a:p>
                  </a:txBody>
                  <a:tcPr marT="45713" marB="45713"/>
                </a:tc>
              </a:tr>
              <a:tr h="197617">
                <a:tc>
                  <a:txBody>
                    <a:bodyPr/>
                    <a:lstStyle/>
                    <a:p>
                      <a:r>
                        <a:rPr lang="en-US" sz="1200" dirty="0" smtClean="0"/>
                        <a:t>20 Year Term</a:t>
                      </a:r>
                      <a:endParaRPr lang="en-US" sz="1200" dirty="0"/>
                    </a:p>
                  </a:txBody>
                  <a:tcPr marT="45713" marB="45713"/>
                </a:tc>
                <a:tc>
                  <a:txBody>
                    <a:bodyPr/>
                    <a:lstStyle/>
                    <a:p>
                      <a:r>
                        <a:rPr lang="en-US" sz="1200" dirty="0" smtClean="0"/>
                        <a:t>$865</a:t>
                      </a:r>
                      <a:endParaRPr lang="en-US" sz="1200" dirty="0"/>
                    </a:p>
                  </a:txBody>
                  <a:tcPr marT="45713" marB="45713"/>
                </a:tc>
                <a:tc>
                  <a:txBody>
                    <a:bodyPr/>
                    <a:lstStyle/>
                    <a:p>
                      <a:r>
                        <a:rPr lang="en-US" sz="1200" dirty="0" smtClean="0"/>
                        <a:t>$745</a:t>
                      </a:r>
                      <a:endParaRPr lang="en-US" sz="1200" dirty="0"/>
                    </a:p>
                  </a:txBody>
                  <a:tcPr marT="45713" marB="45713"/>
                </a:tc>
                <a:tc>
                  <a:txBody>
                    <a:bodyPr/>
                    <a:lstStyle/>
                    <a:p>
                      <a:r>
                        <a:rPr lang="en-US" sz="1200" dirty="0" smtClean="0"/>
                        <a:t>$1,505</a:t>
                      </a:r>
                      <a:endParaRPr lang="en-US" sz="1200" dirty="0"/>
                    </a:p>
                  </a:txBody>
                  <a:tcPr marT="45713" marB="45713"/>
                </a:tc>
                <a:tc>
                  <a:txBody>
                    <a:bodyPr/>
                    <a:lstStyle/>
                    <a:p>
                      <a:r>
                        <a:rPr lang="en-US" sz="1200" dirty="0" smtClean="0"/>
                        <a:t>$1,255</a:t>
                      </a:r>
                      <a:endParaRPr lang="en-US" sz="1200" dirty="0"/>
                    </a:p>
                  </a:txBody>
                  <a:tcPr marT="45713" marB="45713"/>
                </a:tc>
                <a:tc>
                  <a:txBody>
                    <a:bodyPr/>
                    <a:lstStyle/>
                    <a:p>
                      <a:r>
                        <a:rPr lang="en-US" sz="1200" dirty="0" smtClean="0"/>
                        <a:t>$4,345</a:t>
                      </a:r>
                      <a:endParaRPr lang="en-US" sz="1200" dirty="0"/>
                    </a:p>
                  </a:txBody>
                  <a:tcPr marT="45713" marB="45713"/>
                </a:tc>
                <a:tc>
                  <a:txBody>
                    <a:bodyPr/>
                    <a:lstStyle/>
                    <a:p>
                      <a:r>
                        <a:rPr lang="en-US" sz="1200" dirty="0" smtClean="0"/>
                        <a:t>$3,185</a:t>
                      </a:r>
                      <a:endParaRPr lang="en-US" sz="1200" dirty="0"/>
                    </a:p>
                  </a:txBody>
                  <a:tcPr marT="45713" marB="45713"/>
                </a:tc>
              </a:tr>
              <a:tr h="197617">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$1,495</a:t>
                      </a:r>
                      <a:endParaRPr lang="en-US" sz="1200" dirty="0"/>
                    </a:p>
                  </a:txBody>
                  <a:tcPr marT="45713" marB="45713"/>
                </a:tc>
                <a:tc>
                  <a:txBody>
                    <a:bodyPr/>
                    <a:lstStyle/>
                    <a:p>
                      <a:r>
                        <a:rPr lang="en-US" sz="1200" dirty="0" smtClean="0"/>
                        <a:t>$1,135</a:t>
                      </a:r>
                      <a:endParaRPr lang="en-US" sz="1200" dirty="0"/>
                    </a:p>
                  </a:txBody>
                  <a:tcPr marT="45713" marB="45713"/>
                </a:tc>
                <a:tc>
                  <a:txBody>
                    <a:bodyPr/>
                    <a:lstStyle/>
                    <a:p>
                      <a:r>
                        <a:rPr lang="en-US" sz="1200" dirty="0" smtClean="0"/>
                        <a:t>$2,465</a:t>
                      </a:r>
                      <a:endParaRPr lang="en-US" sz="1200" dirty="0"/>
                    </a:p>
                  </a:txBody>
                  <a:tcPr marT="45713" marB="45713"/>
                </a:tc>
                <a:tc>
                  <a:txBody>
                    <a:bodyPr/>
                    <a:lstStyle/>
                    <a:p>
                      <a:r>
                        <a:rPr lang="en-US" sz="1200" dirty="0" smtClean="0"/>
                        <a:t>$1,985</a:t>
                      </a:r>
                      <a:endParaRPr lang="en-US" sz="1200" dirty="0"/>
                    </a:p>
                  </a:txBody>
                  <a:tcPr marT="45713" marB="45713"/>
                </a:tc>
                <a:tc>
                  <a:txBody>
                    <a:bodyPr/>
                    <a:lstStyle/>
                    <a:p>
                      <a:r>
                        <a:rPr lang="en-US" sz="1200" dirty="0" smtClean="0"/>
                        <a:t>$7,175</a:t>
                      </a:r>
                      <a:endParaRPr lang="en-US" sz="1200" dirty="0"/>
                    </a:p>
                  </a:txBody>
                  <a:tcPr marT="45713" marB="45713"/>
                </a:tc>
                <a:tc>
                  <a:txBody>
                    <a:bodyPr/>
                    <a:lstStyle/>
                    <a:p>
                      <a:r>
                        <a:rPr lang="en-US" sz="1200" dirty="0" smtClean="0"/>
                        <a:t>$5,275</a:t>
                      </a:r>
                      <a:endParaRPr lang="en-US" sz="1200" dirty="0"/>
                    </a:p>
                  </a:txBody>
                  <a:tcPr marT="45713" marB="45713"/>
                </a:tc>
              </a:tr>
            </a:tbl>
          </a:graphicData>
        </a:graphic>
      </p:graphicFrame>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59</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Tax Law is Simple:</a:t>
            </a:r>
            <a:endParaRPr lang="en-US" b="1" dirty="0"/>
          </a:p>
        </p:txBody>
      </p:sp>
      <p:sp>
        <p:nvSpPr>
          <p:cNvPr id="7" name="Content Placeholder 6"/>
          <p:cNvSpPr>
            <a:spLocks noGrp="1"/>
          </p:cNvSpPr>
          <p:nvPr>
            <p:ph idx="1"/>
          </p:nvPr>
        </p:nvSpPr>
        <p:spPr>
          <a:xfrm>
            <a:off x="533400" y="1828800"/>
            <a:ext cx="8229600" cy="4525963"/>
          </a:xfrm>
        </p:spPr>
        <p:txBody>
          <a:bodyPr/>
          <a:lstStyle/>
          <a:p>
            <a:pPr algn="ctr" defTabSz="868363">
              <a:spcBef>
                <a:spcPct val="50000"/>
              </a:spcBef>
              <a:buNone/>
            </a:pPr>
            <a:r>
              <a:rPr lang="en-US" dirty="0" smtClean="0">
                <a:latin typeface="Times New Roman" pitchFamily="18" charset="0"/>
              </a:rPr>
              <a:t>For purposes of paragraph (3) an organization described in paragraph (2) shall be deemed to include an organization described in Section 501(c)(4), (5), or (6) which would be described in paragraph (2) if it were an organization described in Section 501(c)(3).</a:t>
            </a:r>
          </a:p>
          <a:p>
            <a:pPr algn="ctr" defTabSz="868363">
              <a:spcBef>
                <a:spcPct val="50000"/>
              </a:spcBef>
              <a:buNone/>
            </a:pPr>
            <a:r>
              <a:rPr lang="en-US" dirty="0" smtClean="0">
                <a:latin typeface="Times New Roman" pitchFamily="18" charset="0"/>
              </a:rPr>
              <a:t>- Internal Revenue Code Section 509 </a:t>
            </a:r>
          </a:p>
          <a:p>
            <a:pPr algn="ctr" defTabSz="868363">
              <a:spcBef>
                <a:spcPct val="50000"/>
              </a:spcBef>
              <a:buNone/>
            </a:pPr>
            <a:r>
              <a:rPr lang="en-US" dirty="0" smtClean="0">
                <a:latin typeface="Times New Roman" pitchFamily="18" charset="0"/>
              </a:rPr>
              <a:t>“Flush Language” -</a:t>
            </a:r>
          </a:p>
          <a:p>
            <a:pPr>
              <a:buNone/>
            </a:pPr>
            <a:endParaRPr lang="en-US" dirty="0"/>
          </a:p>
        </p:txBody>
      </p:sp>
      <p:sp>
        <p:nvSpPr>
          <p:cNvPr id="10" name="TextBox 9"/>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a:t>
            </a:fld>
            <a:endParaRPr lang="en-US" dirty="0"/>
          </a:p>
        </p:txBody>
      </p:sp>
      <p:sp>
        <p:nvSpPr>
          <p:cNvPr id="11" name="TextBox 10"/>
          <p:cNvSpPr txBox="1"/>
          <p:nvPr/>
        </p:nvSpPr>
        <p:spPr>
          <a:xfrm>
            <a:off x="152400" y="6400800"/>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763" y="4578350"/>
          <a:ext cx="9139239" cy="1904343"/>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248920">
                <a:tc gridSpan="7">
                  <a:txBody>
                    <a:bodyPr/>
                    <a:lstStyle/>
                    <a:p>
                      <a:pPr algn="ctr"/>
                      <a:r>
                        <a:rPr lang="en-US" sz="1600" b="1" u="sng" baseline="0" dirty="0" smtClean="0"/>
                        <a:t>AGE 60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$3,098</a:t>
                      </a:r>
                      <a:endParaRPr lang="en-US" sz="1100" dirty="0"/>
                    </a:p>
                  </a:txBody>
                  <a:tcPr marT="45713" marB="45713"/>
                </a:tc>
                <a:tc>
                  <a:txBody>
                    <a:bodyPr/>
                    <a:lstStyle/>
                    <a:p>
                      <a:r>
                        <a:rPr lang="en-US" sz="1100" dirty="0" smtClean="0"/>
                        <a:t>$2,198</a:t>
                      </a:r>
                      <a:endParaRPr lang="en-US" sz="1100" dirty="0"/>
                    </a:p>
                  </a:txBody>
                  <a:tcPr marT="45713" marB="45713"/>
                </a:tc>
                <a:tc>
                  <a:txBody>
                    <a:bodyPr/>
                    <a:lstStyle/>
                    <a:p>
                      <a:r>
                        <a:rPr lang="en-US" sz="1100" dirty="0" smtClean="0"/>
                        <a:t>$4,808</a:t>
                      </a:r>
                      <a:endParaRPr lang="en-US" sz="1100" dirty="0"/>
                    </a:p>
                  </a:txBody>
                  <a:tcPr marT="45713" marB="45713"/>
                </a:tc>
                <a:tc>
                  <a:txBody>
                    <a:bodyPr/>
                    <a:lstStyle/>
                    <a:p>
                      <a:r>
                        <a:rPr lang="en-US" sz="1100" dirty="0" smtClean="0"/>
                        <a:t>$3,278</a:t>
                      </a:r>
                      <a:endParaRPr lang="en-US" sz="1100" dirty="0"/>
                    </a:p>
                  </a:txBody>
                  <a:tcPr marT="45713" marB="45713"/>
                </a:tc>
                <a:tc>
                  <a:txBody>
                    <a:bodyPr/>
                    <a:lstStyle/>
                    <a:p>
                      <a:r>
                        <a:rPr lang="en-US" sz="1100" dirty="0" smtClean="0"/>
                        <a:t>$13,028</a:t>
                      </a:r>
                      <a:endParaRPr lang="en-US" sz="1100" dirty="0"/>
                    </a:p>
                  </a:txBody>
                  <a:tcPr marT="45713" marB="45713"/>
                </a:tc>
                <a:tc>
                  <a:txBody>
                    <a:bodyPr/>
                    <a:lstStyle/>
                    <a:p>
                      <a:r>
                        <a:rPr lang="en-US" sz="1100" dirty="0" smtClean="0"/>
                        <a:t>$8,308</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$4,488</a:t>
                      </a:r>
                      <a:endParaRPr lang="en-US" sz="1100" dirty="0"/>
                    </a:p>
                  </a:txBody>
                  <a:tcPr marT="45713" marB="45713"/>
                </a:tc>
                <a:tc>
                  <a:txBody>
                    <a:bodyPr/>
                    <a:lstStyle/>
                    <a:p>
                      <a:r>
                        <a:rPr lang="en-US" sz="1100" dirty="0" smtClean="0"/>
                        <a:t>$3,048</a:t>
                      </a:r>
                      <a:endParaRPr lang="en-US" sz="1100" dirty="0"/>
                    </a:p>
                  </a:txBody>
                  <a:tcPr marT="45713" marB="45713"/>
                </a:tc>
                <a:tc>
                  <a:txBody>
                    <a:bodyPr/>
                    <a:lstStyle/>
                    <a:p>
                      <a:r>
                        <a:rPr lang="en-US" sz="1100" dirty="0" smtClean="0"/>
                        <a:t>$7,088</a:t>
                      </a:r>
                      <a:endParaRPr lang="en-US" sz="1100" dirty="0"/>
                    </a:p>
                  </a:txBody>
                  <a:tcPr marT="45713" marB="45713"/>
                </a:tc>
                <a:tc>
                  <a:txBody>
                    <a:bodyPr/>
                    <a:lstStyle/>
                    <a:p>
                      <a:r>
                        <a:rPr lang="en-US" sz="1100" dirty="0" smtClean="0"/>
                        <a:t>$5,218</a:t>
                      </a:r>
                      <a:endParaRPr lang="en-US" sz="1100" dirty="0"/>
                    </a:p>
                  </a:txBody>
                  <a:tcPr marT="45713" marB="45713"/>
                </a:tc>
                <a:tc>
                  <a:txBody>
                    <a:bodyPr/>
                    <a:lstStyle/>
                    <a:p>
                      <a:r>
                        <a:rPr lang="en-US" sz="1100" dirty="0" smtClean="0"/>
                        <a:t>$17,658</a:t>
                      </a:r>
                      <a:endParaRPr lang="en-US" sz="1100" dirty="0"/>
                    </a:p>
                  </a:txBody>
                  <a:tcPr marT="45713" marB="45713"/>
                </a:tc>
                <a:tc>
                  <a:txBody>
                    <a:bodyPr/>
                    <a:lstStyle/>
                    <a:p>
                      <a:r>
                        <a:rPr lang="en-US" sz="1100" dirty="0" smtClean="0"/>
                        <a:t>$12,978</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$5,798</a:t>
                      </a:r>
                      <a:endParaRPr lang="en-US" sz="1100" dirty="0"/>
                    </a:p>
                  </a:txBody>
                  <a:tcPr marT="45713" marB="45713"/>
                </a:tc>
                <a:tc>
                  <a:txBody>
                    <a:bodyPr/>
                    <a:lstStyle/>
                    <a:p>
                      <a:r>
                        <a:rPr lang="en-US" sz="1100" dirty="0" smtClean="0"/>
                        <a:t>$4,078</a:t>
                      </a:r>
                      <a:endParaRPr lang="en-US" sz="1100" dirty="0"/>
                    </a:p>
                  </a:txBody>
                  <a:tcPr marT="45713" marB="45713"/>
                </a:tc>
                <a:tc>
                  <a:txBody>
                    <a:bodyPr/>
                    <a:lstStyle/>
                    <a:p>
                      <a:r>
                        <a:rPr lang="en-US" sz="1100" dirty="0" smtClean="0"/>
                        <a:t>$9,488</a:t>
                      </a:r>
                      <a:endParaRPr lang="en-US" sz="1100" dirty="0"/>
                    </a:p>
                  </a:txBody>
                  <a:tcPr marT="45713" marB="45713"/>
                </a:tc>
                <a:tc>
                  <a:txBody>
                    <a:bodyPr/>
                    <a:lstStyle/>
                    <a:p>
                      <a:r>
                        <a:rPr lang="en-US" sz="1100" dirty="0" smtClean="0"/>
                        <a:t>$6,668</a:t>
                      </a:r>
                      <a:endParaRPr lang="en-US" sz="1100" dirty="0"/>
                    </a:p>
                  </a:txBody>
                  <a:tcPr marT="45713" marB="45713"/>
                </a:tc>
                <a:tc>
                  <a:txBody>
                    <a:bodyPr/>
                    <a:lstStyle/>
                    <a:p>
                      <a:r>
                        <a:rPr lang="en-US" sz="1100" dirty="0" smtClean="0"/>
                        <a:t>$22,048</a:t>
                      </a:r>
                      <a:endParaRPr lang="en-US" sz="1100" dirty="0"/>
                    </a:p>
                  </a:txBody>
                  <a:tcPr marT="45713" marB="45713"/>
                </a:tc>
                <a:tc>
                  <a:txBody>
                    <a:bodyPr/>
                    <a:lstStyle/>
                    <a:p>
                      <a:r>
                        <a:rPr lang="en-US" sz="1100" dirty="0" smtClean="0"/>
                        <a:t>$15,058</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r>
            </a:tbl>
          </a:graphicData>
        </a:graphic>
      </p:graphicFrame>
      <p:graphicFrame>
        <p:nvGraphicFramePr>
          <p:cNvPr id="5" name="Table 4"/>
          <p:cNvGraphicFramePr>
            <a:graphicFrameLocks noGrp="1"/>
          </p:cNvGraphicFramePr>
          <p:nvPr/>
        </p:nvGraphicFramePr>
        <p:xfrm>
          <a:off x="0" y="357188"/>
          <a:ext cx="9139239" cy="4053141"/>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370778">
                <a:tc gridSpan="7">
                  <a:txBody>
                    <a:bodyPr/>
                    <a:lstStyle/>
                    <a:p>
                      <a:pPr algn="ctr"/>
                      <a:r>
                        <a:rPr lang="en-US" sz="1600" b="1" u="sng" baseline="0" dirty="0" smtClean="0"/>
                        <a:t>AGE 50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778">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a:p>
                  </a:txBody>
                  <a:tcPr/>
                </a:tc>
              </a:tr>
              <a:tr h="370778">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9266">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$1,025</a:t>
                      </a:r>
                      <a:endParaRPr lang="en-US" sz="1100" dirty="0"/>
                    </a:p>
                  </a:txBody>
                  <a:tcPr marT="45713" marB="45713"/>
                </a:tc>
                <a:tc>
                  <a:txBody>
                    <a:bodyPr/>
                    <a:lstStyle/>
                    <a:p>
                      <a:r>
                        <a:rPr lang="en-US" sz="1100" dirty="0" smtClean="0"/>
                        <a:t>$2,145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$6,435</a:t>
                      </a:r>
                      <a:endParaRPr lang="en-US" sz="1100" dirty="0"/>
                    </a:p>
                  </a:txBody>
                  <a:tcPr marT="45713" marB="45713"/>
                </a:tc>
                <a:tc>
                  <a:txBody>
                    <a:bodyPr/>
                    <a:lstStyle/>
                    <a:p>
                      <a:r>
                        <a:rPr lang="en-US" sz="1100" dirty="0" smtClean="0"/>
                        <a:t>$4,295</a:t>
                      </a:r>
                      <a:endParaRPr lang="en-US" sz="1100" dirty="0"/>
                    </a:p>
                  </a:txBody>
                  <a:tcPr marT="45713" marB="45713"/>
                </a:tc>
              </a:tr>
              <a:tr h="213560">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$1,785</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$2,805</a:t>
                      </a:r>
                      <a:endParaRPr lang="en-US" sz="1100" dirty="0"/>
                    </a:p>
                  </a:txBody>
                  <a:tcPr marT="45713" marB="45713"/>
                </a:tc>
                <a:tc>
                  <a:txBody>
                    <a:bodyPr/>
                    <a:lstStyle/>
                    <a:p>
                      <a:r>
                        <a:rPr lang="en-US" sz="1100" dirty="0" smtClean="0"/>
                        <a:t>$2,065</a:t>
                      </a:r>
                      <a:endParaRPr lang="en-US" sz="1100" dirty="0"/>
                    </a:p>
                  </a:txBody>
                  <a:tcPr marT="45713" marB="45713"/>
                </a:tc>
                <a:tc>
                  <a:txBody>
                    <a:bodyPr/>
                    <a:lstStyle/>
                    <a:p>
                      <a:r>
                        <a:rPr lang="en-US" sz="1100" dirty="0" smtClean="0"/>
                        <a:t>$7,825</a:t>
                      </a:r>
                      <a:endParaRPr lang="en-US" sz="1100" dirty="0"/>
                    </a:p>
                  </a:txBody>
                  <a:tcPr marT="45713" marB="45713"/>
                </a:tc>
                <a:tc>
                  <a:txBody>
                    <a:bodyPr/>
                    <a:lstStyle/>
                    <a:p>
                      <a:r>
                        <a:rPr lang="en-US" sz="1100" dirty="0" smtClean="0"/>
                        <a:t>$5,725</a:t>
                      </a:r>
                      <a:endParaRPr lang="en-US" sz="1100" dirty="0"/>
                    </a:p>
                  </a:txBody>
                  <a:tcPr marT="45713" marB="45713"/>
                </a:tc>
              </a:tr>
              <a:tr h="244054">
                <a:tc>
                  <a:txBody>
                    <a:bodyPr/>
                    <a:lstStyle/>
                    <a:p>
                      <a:r>
                        <a:rPr lang="en-US" sz="1100" dirty="0" smtClean="0"/>
                        <a:t>20 Year Term</a:t>
                      </a:r>
                      <a:endParaRPr lang="en-US" sz="1100" dirty="0"/>
                    </a:p>
                  </a:txBody>
                  <a:tcPr marT="45713" marB="45713"/>
                </a:tc>
                <a:tc>
                  <a:txBody>
                    <a:bodyPr/>
                    <a:lstStyle/>
                    <a:p>
                      <a:r>
                        <a:rPr lang="en-US" sz="1100" dirty="0" smtClean="0"/>
                        <a:t>$2,225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$3,425</a:t>
                      </a:r>
                      <a:endParaRPr lang="en-US" sz="1100" dirty="0"/>
                    </a:p>
                  </a:txBody>
                  <a:tcPr marT="45713" marB="45713"/>
                </a:tc>
                <a:tc>
                  <a:txBody>
                    <a:bodyPr/>
                    <a:lstStyle/>
                    <a:p>
                      <a:r>
                        <a:rPr lang="en-US" sz="1100" dirty="0" smtClean="0"/>
                        <a:t>$2,715</a:t>
                      </a:r>
                      <a:endParaRPr lang="en-US" sz="1100" dirty="0"/>
                    </a:p>
                  </a:txBody>
                  <a:tcPr marT="45713" marB="45713"/>
                </a:tc>
                <a:tc>
                  <a:txBody>
                    <a:bodyPr/>
                    <a:lstStyle/>
                    <a:p>
                      <a:r>
                        <a:rPr lang="en-US" sz="1100" dirty="0" smtClean="0"/>
                        <a:t>$10,425</a:t>
                      </a:r>
                      <a:endParaRPr lang="en-US" sz="1100" dirty="0"/>
                    </a:p>
                  </a:txBody>
                  <a:tcPr marT="45713" marB="45713"/>
                </a:tc>
                <a:tc>
                  <a:txBody>
                    <a:bodyPr/>
                    <a:lstStyle/>
                    <a:p>
                      <a:r>
                        <a:rPr lang="en-US" sz="1100" dirty="0" smtClean="0"/>
                        <a:t>$6,865</a:t>
                      </a:r>
                      <a:endParaRPr lang="en-US" sz="1100" dirty="0"/>
                    </a:p>
                  </a:txBody>
                  <a:tcPr marT="45713" marB="45713"/>
                </a:tc>
              </a:tr>
              <a:tr h="198348">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$4,025</a:t>
                      </a:r>
                      <a:endParaRPr lang="en-US" sz="1100" dirty="0"/>
                    </a:p>
                  </a:txBody>
                  <a:tcPr marT="45713" marB="45713"/>
                </a:tc>
                <a:tc>
                  <a:txBody>
                    <a:bodyPr/>
                    <a:lstStyle/>
                    <a:p>
                      <a:r>
                        <a:rPr lang="en-US" sz="1100" dirty="0" smtClean="0"/>
                        <a:t>$2,645</a:t>
                      </a:r>
                      <a:endParaRPr lang="en-US" sz="1100" dirty="0"/>
                    </a:p>
                  </a:txBody>
                  <a:tcPr marT="45713" marB="45713"/>
                </a:tc>
                <a:tc>
                  <a:txBody>
                    <a:bodyPr/>
                    <a:lstStyle/>
                    <a:p>
                      <a:r>
                        <a:rPr lang="en-US" sz="1100" dirty="0" smtClean="0"/>
                        <a:t>$6,245</a:t>
                      </a:r>
                      <a:endParaRPr lang="en-US" sz="1100" dirty="0"/>
                    </a:p>
                  </a:txBody>
                  <a:tcPr marT="45713" marB="45713"/>
                </a:tc>
                <a:tc>
                  <a:txBody>
                    <a:bodyPr/>
                    <a:lstStyle/>
                    <a:p>
                      <a:r>
                        <a:rPr lang="en-US" sz="1100" dirty="0" smtClean="0"/>
                        <a:t>$4,785</a:t>
                      </a:r>
                      <a:endParaRPr lang="en-US" sz="1100" dirty="0"/>
                    </a:p>
                  </a:txBody>
                  <a:tcPr marT="45713" marB="45713"/>
                </a:tc>
                <a:tc>
                  <a:txBody>
                    <a:bodyPr/>
                    <a:lstStyle/>
                    <a:p>
                      <a:r>
                        <a:rPr lang="en-US" sz="1100" dirty="0" smtClean="0"/>
                        <a:t>$13,719</a:t>
                      </a:r>
                      <a:endParaRPr lang="en-US" sz="1100" dirty="0"/>
                    </a:p>
                  </a:txBody>
                  <a:tcPr marT="45713" marB="45713"/>
                </a:tc>
                <a:tc>
                  <a:txBody>
                    <a:bodyPr/>
                    <a:lstStyle/>
                    <a:p>
                      <a:r>
                        <a:rPr lang="en-US" sz="1100" dirty="0" smtClean="0"/>
                        <a:t>$10,109</a:t>
                      </a:r>
                      <a:endParaRPr lang="en-US" sz="1100" dirty="0"/>
                    </a:p>
                  </a:txBody>
                  <a:tcPr marT="45713" marB="45713"/>
                </a:tc>
              </a:tr>
              <a:tr h="132322">
                <a:tc gridSpan="7">
                  <a:txBody>
                    <a:bodyPr/>
                    <a:lstStyle/>
                    <a:p>
                      <a:pPr algn="ctr"/>
                      <a:r>
                        <a:rPr lang="en-US" sz="1600" b="1" u="sng" baseline="0" dirty="0" smtClean="0"/>
                        <a:t>AGE 55</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$2,025</a:t>
                      </a:r>
                      <a:endParaRPr lang="en-US" sz="1100" dirty="0"/>
                    </a:p>
                  </a:txBody>
                  <a:tcPr marT="45713" marB="45713"/>
                </a:tc>
                <a:tc>
                  <a:txBody>
                    <a:bodyPr/>
                    <a:lstStyle/>
                    <a:p>
                      <a:r>
                        <a:rPr lang="en-US" sz="1100" dirty="0" smtClean="0"/>
                        <a:t>$1,495</a:t>
                      </a:r>
                      <a:endParaRPr lang="en-US" sz="1100" dirty="0"/>
                    </a:p>
                  </a:txBody>
                  <a:tcPr marT="45713" marB="45713"/>
                </a:tc>
                <a:tc>
                  <a:txBody>
                    <a:bodyPr/>
                    <a:lstStyle/>
                    <a:p>
                      <a:r>
                        <a:rPr lang="en-US" sz="1100" dirty="0" smtClean="0"/>
                        <a:t>$3,315</a:t>
                      </a:r>
                      <a:endParaRPr lang="en-US" sz="1100" dirty="0"/>
                    </a:p>
                  </a:txBody>
                  <a:tcPr marT="45713" marB="45713"/>
                </a:tc>
                <a:tc>
                  <a:txBody>
                    <a:bodyPr/>
                    <a:lstStyle/>
                    <a:p>
                      <a:r>
                        <a:rPr lang="en-US" sz="1100" dirty="0" smtClean="0"/>
                        <a:t>$2,235</a:t>
                      </a:r>
                      <a:endParaRPr lang="en-US" sz="1100" dirty="0"/>
                    </a:p>
                  </a:txBody>
                  <a:tcPr marT="45713" marB="45713"/>
                </a:tc>
                <a:tc>
                  <a:txBody>
                    <a:bodyPr/>
                    <a:lstStyle/>
                    <a:p>
                      <a:r>
                        <a:rPr lang="en-US" sz="1100" dirty="0" smtClean="0"/>
                        <a:t>$8,935</a:t>
                      </a:r>
                      <a:endParaRPr lang="en-US" sz="1100" dirty="0"/>
                    </a:p>
                  </a:txBody>
                  <a:tcPr marT="45713" marB="45713"/>
                </a:tc>
                <a:tc>
                  <a:txBody>
                    <a:bodyPr/>
                    <a:lstStyle/>
                    <a:p>
                      <a:r>
                        <a:rPr lang="en-US" sz="1100" dirty="0" smtClean="0"/>
                        <a:t>$5,905</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$2,895</a:t>
                      </a:r>
                      <a:endParaRPr lang="en-US" sz="1100" dirty="0"/>
                    </a:p>
                  </a:txBody>
                  <a:tcPr marT="45713" marB="45713"/>
                </a:tc>
                <a:tc>
                  <a:txBody>
                    <a:bodyPr/>
                    <a:lstStyle/>
                    <a:p>
                      <a:r>
                        <a:rPr lang="en-US" sz="1100" dirty="0" smtClean="0"/>
                        <a:t>$1,835</a:t>
                      </a:r>
                      <a:endParaRPr lang="en-US" sz="1100" dirty="0"/>
                    </a:p>
                  </a:txBody>
                  <a:tcPr marT="45713" marB="45713"/>
                </a:tc>
                <a:tc>
                  <a:txBody>
                    <a:bodyPr/>
                    <a:lstStyle/>
                    <a:p>
                      <a:r>
                        <a:rPr lang="en-US" sz="1100" dirty="0" smtClean="0"/>
                        <a:t>$4,655</a:t>
                      </a:r>
                      <a:endParaRPr lang="en-US" sz="1100" dirty="0"/>
                    </a:p>
                  </a:txBody>
                  <a:tcPr marT="45713" marB="45713"/>
                </a:tc>
                <a:tc>
                  <a:txBody>
                    <a:bodyPr/>
                    <a:lstStyle/>
                    <a:p>
                      <a:r>
                        <a:rPr lang="en-US" sz="1100" dirty="0" smtClean="0"/>
                        <a:t>$2,985</a:t>
                      </a:r>
                      <a:endParaRPr lang="en-US" sz="1100" dirty="0"/>
                    </a:p>
                  </a:txBody>
                  <a:tcPr marT="45713" marB="45713"/>
                </a:tc>
                <a:tc>
                  <a:txBody>
                    <a:bodyPr/>
                    <a:lstStyle/>
                    <a:p>
                      <a:r>
                        <a:rPr lang="en-US" sz="1100" dirty="0" smtClean="0"/>
                        <a:t>$12,055</a:t>
                      </a:r>
                      <a:endParaRPr lang="en-US" sz="1100" dirty="0"/>
                    </a:p>
                  </a:txBody>
                  <a:tcPr marT="45713" marB="45713"/>
                </a:tc>
                <a:tc>
                  <a:txBody>
                    <a:bodyPr/>
                    <a:lstStyle/>
                    <a:p>
                      <a:r>
                        <a:rPr lang="en-US" sz="1100" dirty="0" smtClean="0"/>
                        <a:t>$7,995</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$3,505</a:t>
                      </a:r>
                      <a:endParaRPr lang="en-US" sz="1100" dirty="0"/>
                    </a:p>
                  </a:txBody>
                  <a:tcPr marT="45713" marB="45713"/>
                </a:tc>
                <a:tc>
                  <a:txBody>
                    <a:bodyPr/>
                    <a:lstStyle/>
                    <a:p>
                      <a:r>
                        <a:rPr lang="en-US" sz="1100" dirty="0" smtClean="0"/>
                        <a:t>$2,465</a:t>
                      </a:r>
                      <a:endParaRPr lang="en-US" sz="1100" dirty="0"/>
                    </a:p>
                  </a:txBody>
                  <a:tcPr marT="45713" marB="45713"/>
                </a:tc>
                <a:tc>
                  <a:txBody>
                    <a:bodyPr/>
                    <a:lstStyle/>
                    <a:p>
                      <a:r>
                        <a:rPr lang="en-US" sz="1100" dirty="0" smtClean="0"/>
                        <a:t>$5,955</a:t>
                      </a:r>
                      <a:endParaRPr lang="en-US" sz="1100" dirty="0"/>
                    </a:p>
                  </a:txBody>
                  <a:tcPr marT="45713" marB="45713"/>
                </a:tc>
                <a:tc>
                  <a:txBody>
                    <a:bodyPr/>
                    <a:lstStyle/>
                    <a:p>
                      <a:r>
                        <a:rPr lang="en-US" sz="1100" dirty="0" smtClean="0"/>
                        <a:t>$3,985</a:t>
                      </a:r>
                      <a:endParaRPr lang="en-US" sz="1100" dirty="0"/>
                    </a:p>
                  </a:txBody>
                  <a:tcPr marT="45713" marB="45713"/>
                </a:tc>
                <a:tc>
                  <a:txBody>
                    <a:bodyPr/>
                    <a:lstStyle/>
                    <a:p>
                      <a:r>
                        <a:rPr lang="en-US" sz="1100" dirty="0" smtClean="0"/>
                        <a:t>$14,875</a:t>
                      </a:r>
                      <a:endParaRPr lang="en-US" sz="1100" dirty="0"/>
                    </a:p>
                  </a:txBody>
                  <a:tcPr marT="45713" marB="45713"/>
                </a:tc>
                <a:tc>
                  <a:txBody>
                    <a:bodyPr/>
                    <a:lstStyle/>
                    <a:p>
                      <a:r>
                        <a:rPr lang="en-US" sz="1100" dirty="0" smtClean="0"/>
                        <a:t>$9,985</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r>
            </a:tbl>
          </a:graphicData>
        </a:graphic>
      </p:graphicFrame>
      <p:sp>
        <p:nvSpPr>
          <p:cNvPr id="73897" name="Text Box 4"/>
          <p:cNvSpPr txBox="1">
            <a:spLocks noChangeArrowheads="1"/>
          </p:cNvSpPr>
          <p:nvPr/>
        </p:nvSpPr>
        <p:spPr bwMode="auto">
          <a:xfrm>
            <a:off x="0" y="0"/>
            <a:ext cx="9144000" cy="326229"/>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1600" b="1" dirty="0">
                <a:solidFill>
                  <a:schemeClr val="accent3">
                    <a:shade val="75000"/>
                  </a:schemeClr>
                </a:solidFill>
                <a:latin typeface="+mj-lt"/>
                <a:ea typeface="+mj-ea"/>
                <a:cs typeface="+mj-cs"/>
              </a:rPr>
              <a:t>BUYING TERM INSURANCE</a:t>
            </a:r>
          </a:p>
        </p:txBody>
      </p:sp>
      <p:sp>
        <p:nvSpPr>
          <p:cNvPr id="8" name="TextBox 7"/>
          <p:cNvSpPr txBox="1"/>
          <p:nvPr/>
        </p:nvSpPr>
        <p:spPr>
          <a:xfrm>
            <a:off x="8534400" y="6488668"/>
            <a:ext cx="609600" cy="369332"/>
          </a:xfrm>
          <a:prstGeom prst="rect">
            <a:avLst/>
          </a:prstGeom>
          <a:noFill/>
        </p:spPr>
        <p:txBody>
          <a:bodyPr wrap="square" rtlCol="0">
            <a:spAutoFit/>
          </a:bodyPr>
          <a:lstStyle/>
          <a:p>
            <a:pPr algn="r"/>
            <a:fld id="{3DEE2D50-048D-4A04-96E9-8EFE796E0B9C}" type="slidenum">
              <a:rPr lang="en-US" smtClean="0"/>
              <a:pPr algn="r"/>
              <a:t>60</a:t>
            </a:fld>
            <a:endParaRPr lang="en-US" dirty="0"/>
          </a:p>
        </p:txBody>
      </p:sp>
      <p:sp>
        <p:nvSpPr>
          <p:cNvPr id="10" name="TextBox 9"/>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1295400"/>
            <a:ext cx="8610600" cy="3046988"/>
          </a:xfrm>
          <a:prstGeom prst="rect">
            <a:avLst/>
          </a:prstGeom>
        </p:spPr>
        <p:txBody>
          <a:bodyPr wrap="square">
            <a:spAutoFit/>
          </a:bodyPr>
          <a:lstStyle/>
          <a:p>
            <a:pPr marL="4763" indent="-4763" algn="just"/>
            <a:r>
              <a:rPr lang="en-US" sz="2400" dirty="0" smtClean="0"/>
              <a:t>	Realize that real estate can go up in value again and plan for ownership of homes in various trust systems.</a:t>
            </a:r>
          </a:p>
          <a:p>
            <a:pPr marL="457200" indent="-457200" algn="just">
              <a:buFont typeface="+mj-lt"/>
              <a:buAutoNum type="arabicPeriod" startAt="13"/>
            </a:pPr>
            <a:endParaRPr lang="en-US" sz="2400" dirty="0" smtClean="0"/>
          </a:p>
          <a:p>
            <a:pPr marL="4763" indent="-4763" algn="just"/>
            <a:r>
              <a:rPr lang="en-US" sz="2400" dirty="0" smtClean="0">
                <a:solidFill>
                  <a:prstClr val="black"/>
                </a:solidFill>
              </a:rPr>
              <a:t>	Run through the possible financial and tax implications of real estate values recovering, particularly for clients with substantially leveraged real estate- is it time to gift to a Nevada trust? </a:t>
            </a:r>
          </a:p>
          <a:p>
            <a:pPr marL="457200" indent="-457200" algn="just">
              <a:buFont typeface="+mj-lt"/>
              <a:buAutoNum type="arabicPeriod" startAt="13"/>
            </a:pPr>
            <a:endParaRPr lang="en-US" sz="2400" dirty="0" smtClean="0"/>
          </a:p>
        </p:txBody>
      </p:sp>
      <p:sp>
        <p:nvSpPr>
          <p:cNvPr id="4" name="Title 1"/>
          <p:cNvSpPr txBox="1">
            <a:spLocks/>
          </p:cNvSpPr>
          <p:nvPr/>
        </p:nvSpPr>
        <p:spPr>
          <a:xfrm>
            <a:off x="0" y="0"/>
            <a:ext cx="9144000" cy="1051560"/>
          </a:xfrm>
          <a:prstGeom prst="rect">
            <a:avLst/>
          </a:prstGeom>
        </p:spPr>
        <p:txBody>
          <a:bodyPr>
            <a:normAutofit fontScale="97500"/>
          </a:bodyPr>
          <a:lstStyle/>
          <a:p>
            <a:pPr marR="0" lvl="0" indent="0" algn="ctr" defTabSz="711200">
              <a:lnSpc>
                <a:spcPct val="100000"/>
              </a:lnSpc>
              <a:spcBef>
                <a:spcPct val="50000"/>
              </a:spcBef>
              <a:buClrTx/>
              <a:buSzTx/>
              <a:buFontTx/>
              <a:buNone/>
              <a:tabLst/>
              <a:defRPr/>
            </a:pPr>
            <a:r>
              <a:rPr lang="en-US" altLang="zh-CN" sz="2400" b="1" dirty="0">
                <a:solidFill>
                  <a:schemeClr val="accent3">
                    <a:shade val="75000"/>
                  </a:schemeClr>
                </a:solidFill>
                <a:latin typeface="+mj-lt"/>
                <a:ea typeface="+mj-ea"/>
                <a:cs typeface="+mj-cs"/>
              </a:rPr>
              <a:t>Action Checklist for 2013 Estate and Entity/Asset Structuring Update</a:t>
            </a:r>
          </a:p>
        </p:txBody>
      </p:sp>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61</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5562600" cy="609600"/>
          </a:xfrm>
        </p:spPr>
        <p:txBody>
          <a:bodyPr>
            <a:normAutofit/>
          </a:bodyPr>
          <a:lstStyle/>
          <a:p>
            <a:pPr eaLnBrk="1" hangingPunct="1"/>
            <a:r>
              <a:rPr lang="en-US" sz="2000" dirty="0" smtClean="0"/>
              <a:t>QPRT Trust Planning Demonstration</a:t>
            </a:r>
          </a:p>
        </p:txBody>
      </p:sp>
      <p:graphicFrame>
        <p:nvGraphicFramePr>
          <p:cNvPr id="5" name="Table 4"/>
          <p:cNvGraphicFramePr>
            <a:graphicFrameLocks noGrp="1"/>
          </p:cNvGraphicFramePr>
          <p:nvPr/>
        </p:nvGraphicFramePr>
        <p:xfrm>
          <a:off x="71438" y="647700"/>
          <a:ext cx="8839200" cy="5394323"/>
        </p:xfrm>
        <a:graphic>
          <a:graphicData uri="http://schemas.openxmlformats.org/drawingml/2006/table">
            <a:tbl>
              <a:tblPr firstRow="1" bandRow="1">
                <a:tableStyleId>{5940675A-B579-460E-94D1-54222C63F5DA}</a:tableStyleId>
              </a:tblPr>
              <a:tblGrid>
                <a:gridCol w="736600"/>
                <a:gridCol w="883920"/>
                <a:gridCol w="1031240"/>
                <a:gridCol w="1082040"/>
                <a:gridCol w="990600"/>
                <a:gridCol w="990600"/>
                <a:gridCol w="990600"/>
                <a:gridCol w="935064"/>
                <a:gridCol w="1198536"/>
              </a:tblGrid>
              <a:tr h="1554323">
                <a:tc>
                  <a:txBody>
                    <a:bodyPr/>
                    <a:lstStyle/>
                    <a:p>
                      <a:endParaRPr lang="en-US" sz="1050" dirty="0"/>
                    </a:p>
                  </a:txBody>
                  <a:tcPr marT="45703" marB="45703"/>
                </a:tc>
                <a:tc gridSpan="2">
                  <a:txBody>
                    <a:bodyPr/>
                    <a:lstStyle/>
                    <a:p>
                      <a:r>
                        <a:rPr lang="en-US" sz="1050" b="1" dirty="0" smtClean="0"/>
                        <a:t>Gift Component (with respect to each QPRT)</a:t>
                      </a:r>
                      <a:endParaRPr lang="en-US" sz="1050" b="1" dirty="0"/>
                    </a:p>
                  </a:txBody>
                  <a:tcPr marT="45703" marB="45703" anchor="b"/>
                </a:tc>
                <a:tc hMerge="1">
                  <a:txBody>
                    <a:bodyPr/>
                    <a:lstStyle/>
                    <a:p>
                      <a:endParaRPr lang="en-US" sz="1200" dirty="0"/>
                    </a:p>
                  </a:txBody>
                  <a:tcPr/>
                </a:tc>
                <a:tc>
                  <a:txBody>
                    <a:bodyPr/>
                    <a:lstStyle/>
                    <a:p>
                      <a:pPr algn="ctr"/>
                      <a:r>
                        <a:rPr lang="en-US" sz="1050" b="1" dirty="0" smtClean="0"/>
                        <a:t>Value of ½ of Home at End of QPRT Term Assuming 7% Growth</a:t>
                      </a:r>
                      <a:endParaRPr lang="en-US" sz="1050" b="1" dirty="0"/>
                    </a:p>
                  </a:txBody>
                  <a:tcPr marT="45703" marB="45703" anchor="b"/>
                </a:tc>
                <a:tc>
                  <a:txBody>
                    <a:bodyPr/>
                    <a:lstStyle/>
                    <a:p>
                      <a:pPr algn="ctr"/>
                      <a:r>
                        <a:rPr lang="en-US" sz="1050" b="1" dirty="0" smtClean="0"/>
                        <a:t>Estate Tax on Value at End of Term Assuming 35%</a:t>
                      </a:r>
                      <a:r>
                        <a:rPr lang="en-US" sz="1050" b="1" baseline="0" dirty="0" smtClean="0"/>
                        <a:t> Estate Tax Rate</a:t>
                      </a:r>
                      <a:endParaRPr lang="en-US" sz="1050" b="1" dirty="0"/>
                    </a:p>
                  </a:txBody>
                  <a:tcPr marT="45703" marB="45703" anchor="b"/>
                </a:tc>
                <a:tc>
                  <a:txBody>
                    <a:bodyPr/>
                    <a:lstStyle/>
                    <a:p>
                      <a:pPr algn="ctr"/>
                      <a:r>
                        <a:rPr lang="en-US" sz="1050" b="1" dirty="0" smtClean="0"/>
                        <a:t>Estate Tax Savings on ½ of Home at End of QPRT</a:t>
                      </a:r>
                      <a:endParaRPr lang="en-US" sz="1050" b="1" dirty="0"/>
                    </a:p>
                  </a:txBody>
                  <a:tcPr marT="45703" marB="45703" anchor="b"/>
                </a:tc>
                <a:tc>
                  <a:txBody>
                    <a:bodyPr/>
                    <a:lstStyle/>
                    <a:p>
                      <a:pPr algn="ctr"/>
                      <a:r>
                        <a:rPr lang="en-US" sz="1050" b="1" dirty="0" smtClean="0"/>
                        <a:t>Estate Tax Savings on Entire Value of Home at End of QPRT</a:t>
                      </a:r>
                      <a:endParaRPr lang="en-US" sz="1050" b="1" dirty="0"/>
                    </a:p>
                  </a:txBody>
                  <a:tcPr marT="45703" marB="45703" anchor="b"/>
                </a:tc>
                <a:tc>
                  <a:txBody>
                    <a:bodyPr/>
                    <a:lstStyle/>
                    <a:p>
                      <a:pPr algn="ctr"/>
                      <a:r>
                        <a:rPr lang="en-US" sz="1050" b="1" dirty="0" smtClean="0"/>
                        <a:t>Estate Tax</a:t>
                      </a:r>
                      <a:r>
                        <a:rPr lang="en-US" sz="1050" b="1" baseline="0" dirty="0" smtClean="0"/>
                        <a:t> Savings After 16 Years Assuming 7% Growth on ½ of House</a:t>
                      </a:r>
                      <a:endParaRPr lang="en-US" sz="1050" b="1" dirty="0"/>
                    </a:p>
                  </a:txBody>
                  <a:tcPr marT="45703" marB="45703" anchor="b"/>
                </a:tc>
                <a:tc>
                  <a:txBody>
                    <a:bodyPr/>
                    <a:lstStyle/>
                    <a:p>
                      <a:pPr algn="ctr"/>
                      <a:r>
                        <a:rPr lang="en-US" sz="1050" b="1" dirty="0" smtClean="0"/>
                        <a:t>Estate Tax Savings After</a:t>
                      </a:r>
                      <a:r>
                        <a:rPr lang="en-US" sz="1050" b="1" baseline="0" dirty="0" smtClean="0"/>
                        <a:t> 16 Years Assuming 7% Growth on Entire House</a:t>
                      </a:r>
                      <a:endParaRPr lang="en-US" sz="1050" b="1" dirty="0"/>
                    </a:p>
                  </a:txBody>
                  <a:tcPr marT="45703" marB="45703" anchor="b"/>
                </a:tc>
              </a:tr>
              <a:tr h="259032">
                <a:tc rowSpan="2">
                  <a:txBody>
                    <a:bodyPr/>
                    <a:lstStyle/>
                    <a:p>
                      <a:r>
                        <a:rPr lang="en-US" sz="1050" b="1" dirty="0" smtClean="0"/>
                        <a:t>6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73.220%</a:t>
                      </a:r>
                      <a:endParaRPr lang="en-US" sz="1000" b="1" dirty="0"/>
                    </a:p>
                  </a:txBody>
                  <a:tcPr marT="45703" marB="45703" anchor="b"/>
                </a:tc>
                <a:tc rowSpan="2">
                  <a:txBody>
                    <a:bodyPr/>
                    <a:lstStyle/>
                    <a:p>
                      <a:r>
                        <a:rPr lang="en-US" sz="900" dirty="0" smtClean="0"/>
                        <a:t>$645,314.05</a:t>
                      </a:r>
                      <a:endParaRPr lang="en-US" sz="900" dirty="0"/>
                    </a:p>
                  </a:txBody>
                  <a:tcPr marT="45703" marB="45703" anchor="b"/>
                </a:tc>
                <a:tc rowSpan="2">
                  <a:txBody>
                    <a:bodyPr/>
                    <a:lstStyle/>
                    <a:p>
                      <a:r>
                        <a:rPr lang="en-US" sz="900" dirty="0" smtClean="0"/>
                        <a:t>$225,859.92</a:t>
                      </a:r>
                      <a:endParaRPr lang="en-US" sz="900" dirty="0"/>
                    </a:p>
                  </a:txBody>
                  <a:tcPr marT="45703" marB="45703" anchor="b"/>
                </a:tc>
                <a:tc rowSpan="2">
                  <a:txBody>
                    <a:bodyPr/>
                    <a:lstStyle/>
                    <a:p>
                      <a:r>
                        <a:rPr lang="en-US" sz="900" dirty="0" smtClean="0"/>
                        <a:t>$132,193.23</a:t>
                      </a:r>
                      <a:endParaRPr lang="en-US" sz="900" dirty="0"/>
                    </a:p>
                  </a:txBody>
                  <a:tcPr marT="45703" marB="45703" anchor="b"/>
                </a:tc>
                <a:tc rowSpan="2">
                  <a:txBody>
                    <a:bodyPr/>
                    <a:lstStyle/>
                    <a:p>
                      <a:r>
                        <a:rPr lang="en-US" sz="900" dirty="0" smtClean="0"/>
                        <a:t>$264,386.96</a:t>
                      </a:r>
                      <a:endParaRPr lang="en-US" sz="900" dirty="0"/>
                    </a:p>
                  </a:txBody>
                  <a:tcPr marT="45703" marB="45703" anchor="b"/>
                </a:tc>
                <a:tc rowSpan="2">
                  <a:txBody>
                    <a:bodyPr/>
                    <a:lstStyle/>
                    <a:p>
                      <a:r>
                        <a:rPr lang="en-US" sz="900" dirty="0" smtClean="0"/>
                        <a:t>$350,633.96</a:t>
                      </a:r>
                      <a:endParaRPr lang="en-US" sz="900" dirty="0"/>
                    </a:p>
                  </a:txBody>
                  <a:tcPr marT="45703" marB="45703" anchor="b"/>
                </a:tc>
                <a:tc rowSpan="2">
                  <a:txBody>
                    <a:bodyPr/>
                    <a:lstStyle/>
                    <a:p>
                      <a:r>
                        <a:rPr lang="en-US" sz="900" dirty="0" smtClean="0"/>
                        <a:t>$701,267.92</a:t>
                      </a:r>
                      <a:endParaRPr lang="en-US" sz="900" dirty="0"/>
                    </a:p>
                  </a:txBody>
                  <a:tcPr marT="45703" marB="45703" anchor="b"/>
                </a:tc>
              </a:tr>
              <a:tr h="380968">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$267,619.00</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8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64.328%</a:t>
                      </a:r>
                      <a:endParaRPr lang="en-US" sz="1000" b="1" dirty="0"/>
                    </a:p>
                  </a:txBody>
                  <a:tcPr marT="45703" marB="45703" anchor="b"/>
                </a:tc>
                <a:tc rowSpan="2">
                  <a:txBody>
                    <a:bodyPr/>
                    <a:lstStyle/>
                    <a:p>
                      <a:r>
                        <a:rPr lang="en-US" sz="900" dirty="0" smtClean="0"/>
                        <a:t>$738,820.06</a:t>
                      </a:r>
                      <a:endParaRPr lang="en-US" sz="900" dirty="0"/>
                    </a:p>
                  </a:txBody>
                  <a:tcPr marT="45703" marB="45703" anchor="b"/>
                </a:tc>
                <a:tc rowSpan="2">
                  <a:txBody>
                    <a:bodyPr/>
                    <a:lstStyle/>
                    <a:p>
                      <a:r>
                        <a:rPr lang="en-US" sz="900" dirty="0" smtClean="0"/>
                        <a:t>$258,587.02</a:t>
                      </a:r>
                    </a:p>
                  </a:txBody>
                  <a:tcPr marT="45703" marB="45703" anchor="b"/>
                </a:tc>
                <a:tc rowSpan="2">
                  <a:txBody>
                    <a:bodyPr/>
                    <a:lstStyle/>
                    <a:p>
                      <a:r>
                        <a:rPr lang="en-US" sz="900" dirty="0" smtClean="0"/>
                        <a:t>$176,295.43</a:t>
                      </a:r>
                      <a:endParaRPr lang="en-US" sz="900" dirty="0"/>
                    </a:p>
                  </a:txBody>
                  <a:tcPr marT="45703" marB="45703" anchor="b"/>
                </a:tc>
                <a:tc rowSpan="2">
                  <a:txBody>
                    <a:bodyPr/>
                    <a:lstStyle/>
                    <a:p>
                      <a:r>
                        <a:rPr lang="en-US" sz="900" dirty="0" smtClean="0"/>
                        <a:t>$352,590.85</a:t>
                      </a:r>
                      <a:endParaRPr lang="en-US" sz="900" dirty="0"/>
                    </a:p>
                  </a:txBody>
                  <a:tcPr marT="45703" marB="45703" anchor="b"/>
                </a:tc>
                <a:tc rowSpan="2">
                  <a:txBody>
                    <a:bodyPr/>
                    <a:lstStyle/>
                    <a:p>
                      <a:r>
                        <a:rPr lang="en-US" sz="900" dirty="0" smtClean="0"/>
                        <a:t>$362,009.05</a:t>
                      </a:r>
                      <a:endParaRPr lang="en-US" sz="900" dirty="0"/>
                    </a:p>
                  </a:txBody>
                  <a:tcPr marT="45703" marB="45703" anchor="b"/>
                </a:tc>
                <a:tc rowSpan="2">
                  <a:txBody>
                    <a:bodyPr/>
                    <a:lstStyle/>
                    <a:p>
                      <a:r>
                        <a:rPr lang="en-US" sz="900" dirty="0" smtClean="0"/>
                        <a:t>$724,018.10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$235,118.84</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10 Year</a:t>
                      </a:r>
                      <a:r>
                        <a:rPr lang="en-US" sz="1050" b="1" baseline="0" dirty="0" smtClean="0"/>
                        <a:t>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55.528%</a:t>
                      </a:r>
                      <a:endParaRPr lang="en-US" sz="1000" b="1" dirty="0"/>
                    </a:p>
                  </a:txBody>
                  <a:tcPr marT="45703" marB="45703" anchor="b"/>
                </a:tc>
                <a:tc rowSpan="2">
                  <a:txBody>
                    <a:bodyPr/>
                    <a:lstStyle/>
                    <a:p>
                      <a:r>
                        <a:rPr lang="en-US" sz="900" dirty="0" smtClean="0"/>
                        <a:t>$845,875.08</a:t>
                      </a:r>
                      <a:endParaRPr lang="en-US" sz="900" dirty="0"/>
                    </a:p>
                  </a:txBody>
                  <a:tcPr marT="45703" marB="45703" anchor="b"/>
                </a:tc>
                <a:tc rowSpan="2">
                  <a:txBody>
                    <a:bodyPr/>
                    <a:lstStyle/>
                    <a:p>
                      <a:r>
                        <a:rPr lang="en-US" sz="900" dirty="0" smtClean="0"/>
                        <a:t>$296,056.28</a:t>
                      </a:r>
                      <a:endParaRPr lang="en-US" sz="900" dirty="0"/>
                    </a:p>
                  </a:txBody>
                  <a:tcPr marT="45703" marB="45703" anchor="b"/>
                </a:tc>
                <a:tc rowSpan="2">
                  <a:txBody>
                    <a:bodyPr/>
                    <a:lstStyle/>
                    <a:p>
                      <a:r>
                        <a:rPr lang="en-US" sz="900" dirty="0" smtClean="0"/>
                        <a:t>$225,022.09</a:t>
                      </a:r>
                      <a:endParaRPr lang="en-US" sz="900" dirty="0"/>
                    </a:p>
                  </a:txBody>
                  <a:tcPr marT="45703" marB="45703" anchor="b"/>
                </a:tc>
                <a:tc rowSpan="2">
                  <a:txBody>
                    <a:bodyPr/>
                    <a:lstStyle/>
                    <a:p>
                      <a:r>
                        <a:rPr lang="en-US" sz="900" dirty="0" smtClean="0"/>
                        <a:t>$450,044.17</a:t>
                      </a:r>
                      <a:endParaRPr lang="en-US" sz="900" dirty="0"/>
                    </a:p>
                  </a:txBody>
                  <a:tcPr marT="45703" marB="45703" anchor="b"/>
                </a:tc>
                <a:tc rowSpan="2">
                  <a:txBody>
                    <a:bodyPr/>
                    <a:lstStyle/>
                    <a:p>
                      <a:r>
                        <a:rPr lang="en-US" sz="900" dirty="0" smtClean="0"/>
                        <a:t>$373,266.45</a:t>
                      </a:r>
                      <a:endParaRPr lang="en-US" sz="900" dirty="0"/>
                    </a:p>
                  </a:txBody>
                  <a:tcPr marT="45703" marB="45703" anchor="b"/>
                </a:tc>
                <a:tc rowSpan="2">
                  <a:txBody>
                    <a:bodyPr/>
                    <a:lstStyle/>
                    <a:p>
                      <a:r>
                        <a:rPr lang="en-US" sz="900" dirty="0" smtClean="0"/>
                        <a:t>$746,532.90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$202,954.84</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12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46.916%</a:t>
                      </a:r>
                      <a:endParaRPr lang="en-US" sz="1000" b="1" dirty="0"/>
                    </a:p>
                  </a:txBody>
                  <a:tcPr marT="45703" marB="45703" anchor="b"/>
                </a:tc>
                <a:tc rowSpan="2">
                  <a:txBody>
                    <a:bodyPr/>
                    <a:lstStyle/>
                    <a:p>
                      <a:r>
                        <a:rPr lang="en-US" sz="900" dirty="0" smtClean="0"/>
                        <a:t>$968,442.38</a:t>
                      </a:r>
                      <a:endParaRPr lang="en-US" sz="900" dirty="0"/>
                    </a:p>
                  </a:txBody>
                  <a:tcPr marT="45703" marB="45703" anchor="b"/>
                </a:tc>
                <a:tc rowSpan="2">
                  <a:txBody>
                    <a:bodyPr/>
                    <a:lstStyle/>
                    <a:p>
                      <a:r>
                        <a:rPr lang="en-US" sz="900" dirty="0" smtClean="0"/>
                        <a:t>$338,954.83</a:t>
                      </a:r>
                      <a:endParaRPr lang="en-US" sz="900" dirty="0"/>
                    </a:p>
                  </a:txBody>
                  <a:tcPr marT="45703" marB="45703" anchor="b"/>
                </a:tc>
                <a:tc rowSpan="2">
                  <a:txBody>
                    <a:bodyPr/>
                    <a:lstStyle/>
                    <a:p>
                      <a:r>
                        <a:rPr lang="en-US" sz="900" dirty="0" smtClean="0"/>
                        <a:t>$278,937.54</a:t>
                      </a:r>
                      <a:endParaRPr lang="en-US" sz="900" dirty="0"/>
                    </a:p>
                  </a:txBody>
                  <a:tcPr marT="45703" marB="45703" anchor="b"/>
                </a:tc>
                <a:tc rowSpan="2">
                  <a:txBody>
                    <a:bodyPr/>
                    <a:lstStyle/>
                    <a:p>
                      <a:r>
                        <a:rPr lang="en-US" sz="900" dirty="0" smtClean="0"/>
                        <a:t>$557,875.08</a:t>
                      </a:r>
                      <a:endParaRPr lang="en-US" sz="900" dirty="0"/>
                    </a:p>
                  </a:txBody>
                  <a:tcPr marT="45703" marB="45703" anchor="b"/>
                </a:tc>
                <a:tc rowSpan="2">
                  <a:txBody>
                    <a:bodyPr/>
                    <a:lstStyle/>
                    <a:p>
                      <a:r>
                        <a:rPr lang="en-US" sz="900" dirty="0" smtClean="0"/>
                        <a:t>$384,283.35</a:t>
                      </a:r>
                      <a:endParaRPr lang="en-US" sz="900" dirty="0"/>
                    </a:p>
                  </a:txBody>
                  <a:tcPr marT="45703" marB="45703" anchor="b"/>
                </a:tc>
                <a:tc rowSpan="2">
                  <a:txBody>
                    <a:bodyPr/>
                    <a:lstStyle/>
                    <a:p>
                      <a:r>
                        <a:rPr lang="en-US" sz="900" dirty="0" smtClean="0"/>
                        <a:t>$768,566.70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$171,477.98</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14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38.633%</a:t>
                      </a:r>
                      <a:endParaRPr lang="en-US" sz="1000" b="1" dirty="0"/>
                    </a:p>
                  </a:txBody>
                  <a:tcPr marT="45703" marB="45703" anchor="b"/>
                </a:tc>
                <a:tc rowSpan="2">
                  <a:txBody>
                    <a:bodyPr/>
                    <a:lstStyle/>
                    <a:p>
                      <a:r>
                        <a:rPr lang="en-US" sz="900" dirty="0" smtClean="0"/>
                        <a:t>$1,108,769.68</a:t>
                      </a:r>
                      <a:endParaRPr lang="en-US" sz="900" dirty="0"/>
                    </a:p>
                  </a:txBody>
                  <a:tcPr marT="45703" marB="45703" anchor="b"/>
                </a:tc>
                <a:tc rowSpan="2">
                  <a:txBody>
                    <a:bodyPr/>
                    <a:lstStyle/>
                    <a:p>
                      <a:r>
                        <a:rPr lang="en-US" sz="900" dirty="0" smtClean="0"/>
                        <a:t>$388,069.39</a:t>
                      </a:r>
                      <a:endParaRPr lang="en-US" sz="900" dirty="0"/>
                    </a:p>
                  </a:txBody>
                  <a:tcPr marT="45703" marB="45703" anchor="b"/>
                </a:tc>
                <a:tc rowSpan="2">
                  <a:txBody>
                    <a:bodyPr/>
                    <a:lstStyle/>
                    <a:p>
                      <a:r>
                        <a:rPr lang="en-US" sz="900" dirty="0" smtClean="0"/>
                        <a:t>$338,648.12</a:t>
                      </a:r>
                      <a:endParaRPr lang="en-US" sz="900" dirty="0"/>
                    </a:p>
                  </a:txBody>
                  <a:tcPr marT="45703" marB="45703" anchor="b"/>
                </a:tc>
                <a:tc rowSpan="2">
                  <a:txBody>
                    <a:bodyPr/>
                    <a:lstStyle/>
                    <a:p>
                      <a:r>
                        <a:rPr lang="en-US" sz="900" dirty="0" smtClean="0"/>
                        <a:t>$677,296.25</a:t>
                      </a:r>
                      <a:endParaRPr lang="en-US" sz="900" dirty="0"/>
                    </a:p>
                  </a:txBody>
                  <a:tcPr marT="45703" marB="45703" anchor="b"/>
                </a:tc>
                <a:tc rowSpan="2">
                  <a:txBody>
                    <a:bodyPr/>
                    <a:lstStyle/>
                    <a:p>
                      <a:r>
                        <a:rPr lang="en-US" sz="900" dirty="0" smtClean="0"/>
                        <a:t>$394,879.38</a:t>
                      </a:r>
                      <a:endParaRPr lang="en-US" sz="900" dirty="0"/>
                    </a:p>
                  </a:txBody>
                  <a:tcPr marT="45703" marB="45703" anchor="b"/>
                </a:tc>
                <a:tc rowSpan="2">
                  <a:txBody>
                    <a:bodyPr/>
                    <a:lstStyle/>
                    <a:p>
                      <a:r>
                        <a:rPr lang="en-US" sz="900" dirty="0" smtClean="0"/>
                        <a:t>$789,758.76</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$141,203.62</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16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30.840%</a:t>
                      </a:r>
                      <a:endParaRPr lang="en-US" sz="1000" b="1" dirty="0"/>
                    </a:p>
                  </a:txBody>
                  <a:tcPr marT="45703" marB="45703" anchor="b"/>
                </a:tc>
                <a:tc rowSpan="2">
                  <a:txBody>
                    <a:bodyPr/>
                    <a:lstStyle/>
                    <a:p>
                      <a:r>
                        <a:rPr lang="en-US" sz="900" dirty="0" smtClean="0"/>
                        <a:t>$1,269,430.41</a:t>
                      </a:r>
                      <a:endParaRPr lang="en-US" sz="900" dirty="0"/>
                    </a:p>
                  </a:txBody>
                  <a:tcPr marT="45703" marB="45703" anchor="b"/>
                </a:tc>
                <a:tc rowSpan="2">
                  <a:txBody>
                    <a:bodyPr/>
                    <a:lstStyle/>
                    <a:p>
                      <a:r>
                        <a:rPr lang="en-US" sz="900" dirty="0" smtClean="0"/>
                        <a:t>$444,300.64</a:t>
                      </a:r>
                      <a:endParaRPr lang="en-US" sz="900" dirty="0"/>
                    </a:p>
                  </a:txBody>
                  <a:tcPr marT="45703" marB="45703" anchor="b"/>
                </a:tc>
                <a:tc rowSpan="2">
                  <a:txBody>
                    <a:bodyPr/>
                    <a:lstStyle/>
                    <a:p>
                      <a:r>
                        <a:rPr lang="en-US" sz="900" dirty="0" smtClean="0"/>
                        <a:t>$404,848.70</a:t>
                      </a:r>
                      <a:endParaRPr lang="en-US" sz="900" dirty="0"/>
                    </a:p>
                  </a:txBody>
                  <a:tcPr marT="45703" marB="45703" anchor="b"/>
                </a:tc>
                <a:tc rowSpan="2">
                  <a:txBody>
                    <a:bodyPr/>
                    <a:lstStyle/>
                    <a:p>
                      <a:r>
                        <a:rPr lang="en-US" sz="900" dirty="0" smtClean="0"/>
                        <a:t>$809,697.15</a:t>
                      </a:r>
                      <a:endParaRPr lang="en-US" sz="900" dirty="0"/>
                    </a:p>
                  </a:txBody>
                  <a:tcPr marT="45703" marB="45703" anchor="b"/>
                </a:tc>
                <a:tc rowSpan="2">
                  <a:txBody>
                    <a:bodyPr/>
                    <a:lstStyle/>
                    <a:p>
                      <a:r>
                        <a:rPr lang="en-US" sz="900" dirty="0" smtClean="0"/>
                        <a:t>$404,848.57</a:t>
                      </a:r>
                      <a:endParaRPr lang="en-US" sz="900" dirty="0"/>
                    </a:p>
                  </a:txBody>
                  <a:tcPr marT="45703" marB="45703" anchor="b"/>
                </a:tc>
                <a:tc rowSpan="2">
                  <a:txBody>
                    <a:bodyPr/>
                    <a:lstStyle/>
                    <a:p>
                      <a:r>
                        <a:rPr lang="en-US" sz="900" dirty="0" smtClean="0"/>
                        <a:t>$809,697.15</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$112,720.20</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6" name="TextBox 5"/>
          <p:cNvSpPr txBox="1">
            <a:spLocks noChangeArrowheads="1"/>
          </p:cNvSpPr>
          <p:nvPr/>
        </p:nvSpPr>
        <p:spPr bwMode="auto">
          <a:xfrm>
            <a:off x="5638800" y="0"/>
            <a:ext cx="3505200" cy="584775"/>
          </a:xfrm>
          <a:prstGeom prst="rect">
            <a:avLst/>
          </a:prstGeom>
          <a:noFill/>
          <a:ln w="9525">
            <a:noFill/>
            <a:miter lim="800000"/>
            <a:headEnd/>
            <a:tailEnd/>
          </a:ln>
        </p:spPr>
        <p:txBody>
          <a:bodyPr>
            <a:spAutoFit/>
          </a:bodyPr>
          <a:lstStyle/>
          <a:p>
            <a:r>
              <a:rPr lang="en-US" sz="800" dirty="0"/>
              <a:t>Age of Client 			68</a:t>
            </a:r>
          </a:p>
          <a:p>
            <a:r>
              <a:rPr lang="en-US" sz="800" dirty="0"/>
              <a:t>Initial Value of Home 		$860,000</a:t>
            </a:r>
          </a:p>
          <a:p>
            <a:r>
              <a:rPr lang="en-US" sz="800" dirty="0"/>
              <a:t>Fractional Discount Assumed 		15.00%</a:t>
            </a:r>
          </a:p>
          <a:p>
            <a:r>
              <a:rPr lang="en-US" sz="800" dirty="0"/>
              <a:t>Discounted Value of ½ of Home 		$365,500</a:t>
            </a:r>
          </a:p>
        </p:txBody>
      </p:sp>
      <p:sp>
        <p:nvSpPr>
          <p:cNvPr id="7" name="TextBox 6"/>
          <p:cNvSpPr txBox="1">
            <a:spLocks noChangeArrowheads="1"/>
          </p:cNvSpPr>
          <p:nvPr/>
        </p:nvSpPr>
        <p:spPr bwMode="auto">
          <a:xfrm>
            <a:off x="11113" y="6169025"/>
            <a:ext cx="7848600" cy="708025"/>
          </a:xfrm>
          <a:prstGeom prst="rect">
            <a:avLst/>
          </a:prstGeom>
          <a:noFill/>
          <a:ln w="9525">
            <a:noFill/>
            <a:miter lim="800000"/>
            <a:headEnd/>
            <a:tailEnd/>
          </a:ln>
        </p:spPr>
        <p:txBody>
          <a:bodyPr>
            <a:spAutoFit/>
          </a:bodyPr>
          <a:lstStyle/>
          <a:p>
            <a:r>
              <a:rPr lang="en-US" sz="1000" dirty="0"/>
              <a:t>Probability of Death Before Certain Age</a:t>
            </a:r>
          </a:p>
          <a:p>
            <a:r>
              <a:rPr lang="en-US" sz="1000" dirty="0"/>
              <a:t>Current Age 68</a:t>
            </a:r>
          </a:p>
          <a:p>
            <a:r>
              <a:rPr lang="en-US" sz="1000" dirty="0"/>
              <a:t>2 years (70) 	4.18%	6 years (74)	14.31%	10 years (78)	27.33%	20 years (88)	68.53%</a:t>
            </a:r>
          </a:p>
          <a:p>
            <a:r>
              <a:rPr lang="en-US" sz="1000" dirty="0"/>
              <a:t>4 years (72)	8.92%	8 years (76)	20.45%	15 years (83)	47.24%</a:t>
            </a:r>
          </a:p>
        </p:txBody>
      </p:sp>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a:extLst/>
        </p:spPr>
        <p:txBody>
          <a:bodyPr/>
          <a:lstStyle/>
          <a:p>
            <a:pPr algn="ctr" defTabSz="711200" fontAlgn="auto">
              <a:spcBef>
                <a:spcPct val="50000"/>
              </a:spcBef>
              <a:spcAft>
                <a:spcPts val="0"/>
              </a:spcAft>
              <a:defRPr/>
            </a:pPr>
            <a:r>
              <a:rPr lang="en-US" altLang="zh-CN" sz="3600" b="1" dirty="0">
                <a:solidFill>
                  <a:schemeClr val="accent3">
                    <a:shade val="75000"/>
                  </a:schemeClr>
                </a:solidFill>
                <a:latin typeface="+mj-lt"/>
                <a:ea typeface="+mj-ea"/>
                <a:cs typeface="+mj-cs"/>
              </a:rPr>
              <a:t>Child’s Homestead Irrevocable Trust</a:t>
            </a:r>
          </a:p>
        </p:txBody>
      </p:sp>
      <p:sp>
        <p:nvSpPr>
          <p:cNvPr id="5" name="Oval 3"/>
          <p:cNvSpPr>
            <a:spLocks noChangeArrowheads="1"/>
          </p:cNvSpPr>
          <p:nvPr/>
        </p:nvSpPr>
        <p:spPr bwMode="auto">
          <a:xfrm>
            <a:off x="3352800" y="2743200"/>
            <a:ext cx="1600200" cy="1447800"/>
          </a:xfrm>
          <a:prstGeom prst="ellipse">
            <a:avLst/>
          </a:prstGeom>
          <a:solidFill>
            <a:srgbClr val="FFFFFF"/>
          </a:solidFill>
          <a:ln w="9525">
            <a:solidFill>
              <a:srgbClr val="000000"/>
            </a:solidFill>
            <a:round/>
            <a:headEnd/>
            <a:tailEnd/>
          </a:ln>
        </p:spPr>
        <p:txBody>
          <a:bodyPr lIns="36576" tIns="27432" rIns="36576" bIns="27432" anchor="ctr"/>
          <a:lstStyle/>
          <a:p>
            <a:pPr algn="ctr"/>
            <a:r>
              <a:rPr lang="en-US" sz="1000" b="1" dirty="0" smtClean="0">
                <a:solidFill>
                  <a:srgbClr val="000000"/>
                </a:solidFill>
                <a:cs typeface="Arial" pitchFamily="34" charset="0"/>
              </a:rPr>
              <a:t>CHILD’S HOMESTEAD IRREVOCABLE TRUST</a:t>
            </a:r>
            <a:endParaRPr lang="en-US" sz="1000" b="1" dirty="0">
              <a:solidFill>
                <a:srgbClr val="000000"/>
              </a:solidFill>
              <a:cs typeface="Arial" pitchFamily="34" charset="0"/>
            </a:endParaRPr>
          </a:p>
        </p:txBody>
      </p:sp>
      <p:sp>
        <p:nvSpPr>
          <p:cNvPr id="6" name="TextBox 5"/>
          <p:cNvSpPr txBox="1"/>
          <p:nvPr/>
        </p:nvSpPr>
        <p:spPr>
          <a:xfrm>
            <a:off x="381000" y="838200"/>
            <a:ext cx="5638800" cy="1015663"/>
          </a:xfrm>
          <a:prstGeom prst="rect">
            <a:avLst/>
          </a:prstGeom>
          <a:noFill/>
        </p:spPr>
        <p:txBody>
          <a:bodyPr wrap="square" rtlCol="0">
            <a:spAutoFit/>
          </a:bodyPr>
          <a:lstStyle/>
          <a:p>
            <a:r>
              <a:rPr lang="en-US" sz="1000" dirty="0" smtClean="0"/>
              <a:t>A trust that can own a home used by a child to benefit the spouse and descendants;</a:t>
            </a:r>
          </a:p>
          <a:p>
            <a:r>
              <a:rPr lang="en-US" sz="1000" dirty="0" smtClean="0"/>
              <a:t> - can qualify for the State Homestead Exemption and 3% cap</a:t>
            </a:r>
          </a:p>
          <a:p>
            <a:r>
              <a:rPr lang="en-US" sz="1000" dirty="0" smtClean="0"/>
              <a:t> - can be considered as owned by the Child for income tax purposes to qualify for the $250,000 income tax exemption on sale</a:t>
            </a:r>
          </a:p>
          <a:p>
            <a:r>
              <a:rPr lang="en-US" sz="1000" dirty="0" smtClean="0"/>
              <a:t> - can be controlled by the Trustee and used for the benefit of various family members</a:t>
            </a:r>
          </a:p>
          <a:p>
            <a:r>
              <a:rPr lang="en-US" sz="1000" dirty="0" smtClean="0"/>
              <a:t> - will insulate family members from liabilities associated with ownership of the home</a:t>
            </a:r>
            <a:endParaRPr lang="en-US" sz="1000" dirty="0"/>
          </a:p>
        </p:txBody>
      </p:sp>
      <p:sp>
        <p:nvSpPr>
          <p:cNvPr id="7" name="TextBox 6"/>
          <p:cNvSpPr txBox="1"/>
          <p:nvPr/>
        </p:nvSpPr>
        <p:spPr>
          <a:xfrm>
            <a:off x="3429000" y="2133600"/>
            <a:ext cx="1447800" cy="230832"/>
          </a:xfrm>
          <a:prstGeom prst="rect">
            <a:avLst/>
          </a:prstGeom>
          <a:noFill/>
        </p:spPr>
        <p:txBody>
          <a:bodyPr wrap="square" rtlCol="0">
            <a:spAutoFit/>
          </a:bodyPr>
          <a:lstStyle/>
          <a:p>
            <a:r>
              <a:rPr lang="en-US" sz="900" dirty="0" smtClean="0"/>
              <a:t>Other Spouse = Trustee</a:t>
            </a:r>
            <a:endParaRPr lang="en-US" sz="900" dirty="0"/>
          </a:p>
        </p:txBody>
      </p:sp>
      <p:cxnSp>
        <p:nvCxnSpPr>
          <p:cNvPr id="8" name="Straight Connector 7"/>
          <p:cNvCxnSpPr>
            <a:stCxn id="5" idx="0"/>
            <a:endCxn id="7" idx="2"/>
          </p:cNvCxnSpPr>
          <p:nvPr/>
        </p:nvCxnSpPr>
        <p:spPr bwMode="auto">
          <a:xfrm flipV="1">
            <a:off x="4152900" y="2364432"/>
            <a:ext cx="0" cy="3787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457200" y="3276600"/>
            <a:ext cx="914400" cy="369332"/>
          </a:xfrm>
          <a:prstGeom prst="rect">
            <a:avLst/>
          </a:prstGeom>
          <a:noFill/>
        </p:spPr>
        <p:txBody>
          <a:bodyPr wrap="square" rtlCol="0">
            <a:spAutoFit/>
          </a:bodyPr>
          <a:lstStyle/>
          <a:p>
            <a:r>
              <a:rPr lang="en-US" sz="900" dirty="0" smtClean="0"/>
              <a:t>GRANTOR </a:t>
            </a:r>
          </a:p>
          <a:p>
            <a:r>
              <a:rPr lang="en-US" sz="900" dirty="0" smtClean="0"/>
              <a:t>SPOUSE</a:t>
            </a:r>
            <a:endParaRPr lang="en-US" sz="900" dirty="0"/>
          </a:p>
        </p:txBody>
      </p:sp>
      <p:cxnSp>
        <p:nvCxnSpPr>
          <p:cNvPr id="10" name="Straight Arrow Connector 9"/>
          <p:cNvCxnSpPr>
            <a:stCxn id="9" idx="3"/>
            <a:endCxn id="5" idx="2"/>
          </p:cNvCxnSpPr>
          <p:nvPr/>
        </p:nvCxnSpPr>
        <p:spPr bwMode="auto">
          <a:xfrm>
            <a:off x="1371600" y="3461266"/>
            <a:ext cx="1981200" cy="58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1447800" y="3505200"/>
            <a:ext cx="1905000" cy="261610"/>
          </a:xfrm>
          <a:prstGeom prst="rect">
            <a:avLst/>
          </a:prstGeom>
          <a:noFill/>
        </p:spPr>
        <p:txBody>
          <a:bodyPr wrap="square" rtlCol="0">
            <a:spAutoFit/>
          </a:bodyPr>
          <a:lstStyle/>
          <a:p>
            <a:pPr algn="ctr"/>
            <a:r>
              <a:rPr lang="en-US" sz="1100" b="1" dirty="0" smtClean="0"/>
              <a:t>Gift</a:t>
            </a:r>
            <a:endParaRPr lang="en-US" sz="1100" dirty="0" smtClean="0"/>
          </a:p>
        </p:txBody>
      </p:sp>
      <p:sp>
        <p:nvSpPr>
          <p:cNvPr id="12" name="TextBox 11"/>
          <p:cNvSpPr txBox="1"/>
          <p:nvPr/>
        </p:nvSpPr>
        <p:spPr>
          <a:xfrm>
            <a:off x="3352800" y="4648200"/>
            <a:ext cx="1600200" cy="230832"/>
          </a:xfrm>
          <a:prstGeom prst="rect">
            <a:avLst/>
          </a:prstGeom>
          <a:noFill/>
        </p:spPr>
        <p:txBody>
          <a:bodyPr wrap="square" rtlCol="0">
            <a:spAutoFit/>
          </a:bodyPr>
          <a:lstStyle/>
          <a:p>
            <a:pPr algn="ctr"/>
            <a:r>
              <a:rPr lang="en-US" sz="900" dirty="0" smtClean="0"/>
              <a:t>Home and Other Assets</a:t>
            </a:r>
            <a:endParaRPr lang="en-US" sz="900" dirty="0"/>
          </a:p>
        </p:txBody>
      </p:sp>
      <p:cxnSp>
        <p:nvCxnSpPr>
          <p:cNvPr id="13" name="Straight Connector 12"/>
          <p:cNvCxnSpPr>
            <a:stCxn id="5" idx="4"/>
            <a:endCxn id="12" idx="0"/>
          </p:cNvCxnSpPr>
          <p:nvPr/>
        </p:nvCxnSpPr>
        <p:spPr bwMode="auto">
          <a:xfrm>
            <a:off x="4152900" y="41910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5181600" y="2438400"/>
            <a:ext cx="3657600" cy="3016210"/>
          </a:xfrm>
          <a:prstGeom prst="rect">
            <a:avLst/>
          </a:prstGeom>
          <a:noFill/>
        </p:spPr>
        <p:txBody>
          <a:bodyPr wrap="square" rtlCol="0">
            <a:spAutoFit/>
          </a:bodyPr>
          <a:lstStyle/>
          <a:p>
            <a:r>
              <a:rPr lang="en-US" sz="1000" dirty="0" smtClean="0"/>
              <a:t>Trust assets can be applied for the health, education, maintenance and support of the Trustee-Spouse and children.</a:t>
            </a:r>
          </a:p>
          <a:p>
            <a:endParaRPr lang="en-US" sz="1000" dirty="0" smtClean="0"/>
          </a:p>
          <a:p>
            <a:r>
              <a:rPr lang="en-US" sz="1000" dirty="0" smtClean="0"/>
              <a:t>One or more children may reside in the house to qualify for the Florida Tax Homestead Exemption.</a:t>
            </a:r>
          </a:p>
          <a:p>
            <a:endParaRPr lang="en-US" sz="1000" dirty="0" smtClean="0"/>
          </a:p>
          <a:p>
            <a:r>
              <a:rPr lang="en-US" sz="1000" dirty="0" smtClean="0"/>
              <a:t>For income tax purposes, the Trust can be considered as owned by the child who lives in the house so that the house can be sold income tax free to the extent of up to $250,000 in appreciation.</a:t>
            </a:r>
          </a:p>
          <a:p>
            <a:endParaRPr lang="en-US" sz="1000" dirty="0" smtClean="0"/>
          </a:p>
          <a:p>
            <a:r>
              <a:rPr lang="en-US" sz="1000" dirty="0" smtClean="0"/>
              <a:t>The Trust will not be subject to creditor claims of any family member unless (1) the transfer to the Trust by the Grantor Spouse is a “fraudulent transfer,” or (2) the child has a right to withdraw more than the gift tax exclusion amount in any calendar year.</a:t>
            </a:r>
          </a:p>
          <a:p>
            <a:endParaRPr lang="en-US" sz="1000" dirty="0" smtClean="0"/>
          </a:p>
          <a:p>
            <a:r>
              <a:rPr lang="en-US" sz="1000" dirty="0" smtClean="0"/>
              <a:t>NOTE – The Trust must be appropriately drafted, funded, and administered to achieve the above results.</a:t>
            </a:r>
            <a:endParaRPr lang="en-US" sz="1000" dirty="0"/>
          </a:p>
        </p:txBody>
      </p:sp>
      <p:sp>
        <p:nvSpPr>
          <p:cNvPr id="17" name="TextBox 1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63</a:t>
            </a:fld>
            <a:endParaRPr lang="en-US" dirty="0"/>
          </a:p>
        </p:txBody>
      </p:sp>
      <p:sp>
        <p:nvSpPr>
          <p:cNvPr id="18" name="TextBox 1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a:spLocks noChangeArrowheads="1"/>
          </p:cNvSpPr>
          <p:nvPr/>
        </p:nvSpPr>
        <p:spPr bwMode="auto">
          <a:xfrm>
            <a:off x="2514600" y="3429000"/>
            <a:ext cx="1295400" cy="1295400"/>
          </a:xfrm>
          <a:prstGeom prst="ellipse">
            <a:avLst/>
          </a:prstGeom>
          <a:solidFill>
            <a:srgbClr val="FFFFFF"/>
          </a:solidFill>
          <a:ln w="9525">
            <a:solidFill>
              <a:srgbClr val="000000"/>
            </a:solidFill>
            <a:round/>
            <a:headEnd/>
            <a:tailEnd/>
          </a:ln>
        </p:spPr>
        <p:txBody>
          <a:bodyPr lIns="36576" tIns="27432" rIns="36576" bIns="27432" anchor="ctr"/>
          <a:lstStyle/>
          <a:p>
            <a:pPr algn="ctr"/>
            <a:r>
              <a:rPr lang="en-US" sz="1000" dirty="0">
                <a:solidFill>
                  <a:srgbClr val="000000"/>
                </a:solidFill>
                <a:cs typeface="Arial" pitchFamily="34" charset="0"/>
              </a:rPr>
              <a:t>ASSET PROTECTION TRUST</a:t>
            </a:r>
          </a:p>
        </p:txBody>
      </p:sp>
      <p:sp>
        <p:nvSpPr>
          <p:cNvPr id="5" name="Line 2"/>
          <p:cNvSpPr>
            <a:spLocks noChangeShapeType="1"/>
          </p:cNvSpPr>
          <p:nvPr/>
        </p:nvSpPr>
        <p:spPr bwMode="auto">
          <a:xfrm flipV="1">
            <a:off x="1981200" y="4038600"/>
            <a:ext cx="525463" cy="0"/>
          </a:xfrm>
          <a:prstGeom prst="line">
            <a:avLst/>
          </a:prstGeom>
          <a:noFill/>
          <a:ln w="9525">
            <a:solidFill>
              <a:srgbClr val="000000"/>
            </a:solidFill>
            <a:round/>
            <a:headEnd/>
            <a:tailEnd type="triangle" w="med" len="med"/>
          </a:ln>
        </p:spPr>
        <p:txBody>
          <a:bodyPr/>
          <a:lstStyle/>
          <a:p>
            <a:endParaRPr lang="en-US" dirty="0"/>
          </a:p>
        </p:txBody>
      </p:sp>
      <p:sp>
        <p:nvSpPr>
          <p:cNvPr id="6" name="Line 3"/>
          <p:cNvSpPr>
            <a:spLocks noChangeShapeType="1"/>
          </p:cNvSpPr>
          <p:nvPr/>
        </p:nvSpPr>
        <p:spPr bwMode="auto">
          <a:xfrm>
            <a:off x="3124200" y="3200400"/>
            <a:ext cx="0" cy="212725"/>
          </a:xfrm>
          <a:prstGeom prst="line">
            <a:avLst/>
          </a:prstGeom>
          <a:noFill/>
          <a:ln w="9525">
            <a:solidFill>
              <a:srgbClr val="000000"/>
            </a:solidFill>
            <a:round/>
            <a:headEnd/>
            <a:tailEnd/>
          </a:ln>
        </p:spPr>
        <p:txBody>
          <a:bodyPr/>
          <a:lstStyle/>
          <a:p>
            <a:endParaRPr lang="en-US" dirty="0"/>
          </a:p>
        </p:txBody>
      </p:sp>
      <p:sp>
        <p:nvSpPr>
          <p:cNvPr id="7" name="TextBox 7"/>
          <p:cNvSpPr txBox="1">
            <a:spLocks noChangeArrowheads="1"/>
          </p:cNvSpPr>
          <p:nvPr/>
        </p:nvSpPr>
        <p:spPr bwMode="auto">
          <a:xfrm>
            <a:off x="914400" y="2895600"/>
            <a:ext cx="4343400" cy="276225"/>
          </a:xfrm>
          <a:prstGeom prst="rect">
            <a:avLst/>
          </a:prstGeom>
          <a:noFill/>
          <a:ln w="9525">
            <a:noFill/>
            <a:miter lim="800000"/>
            <a:headEnd/>
            <a:tailEnd/>
          </a:ln>
        </p:spPr>
        <p:txBody>
          <a:bodyPr>
            <a:spAutoFit/>
          </a:bodyPr>
          <a:lstStyle/>
          <a:p>
            <a:r>
              <a:rPr lang="en-US" sz="1200" dirty="0"/>
              <a:t>Trust Company in proper jurisdiction = Trustee or Co-Trustee</a:t>
            </a:r>
          </a:p>
        </p:txBody>
      </p:sp>
      <p:sp>
        <p:nvSpPr>
          <p:cNvPr id="8" name="TextBox 8"/>
          <p:cNvSpPr txBox="1">
            <a:spLocks noChangeArrowheads="1"/>
          </p:cNvSpPr>
          <p:nvPr/>
        </p:nvSpPr>
        <p:spPr bwMode="auto">
          <a:xfrm>
            <a:off x="533400" y="3810000"/>
            <a:ext cx="1524000" cy="461963"/>
          </a:xfrm>
          <a:prstGeom prst="rect">
            <a:avLst/>
          </a:prstGeom>
          <a:noFill/>
          <a:ln w="9525">
            <a:noFill/>
            <a:miter lim="800000"/>
            <a:headEnd/>
            <a:tailEnd/>
          </a:ln>
        </p:spPr>
        <p:txBody>
          <a:bodyPr>
            <a:spAutoFit/>
          </a:bodyPr>
          <a:lstStyle/>
          <a:p>
            <a:r>
              <a:rPr lang="en-US" sz="1200" dirty="0"/>
              <a:t>Mother &amp; Father as contributors</a:t>
            </a:r>
          </a:p>
        </p:txBody>
      </p:sp>
      <p:sp>
        <p:nvSpPr>
          <p:cNvPr id="9" name="TextBox 9"/>
          <p:cNvSpPr txBox="1">
            <a:spLocks noChangeArrowheads="1"/>
          </p:cNvSpPr>
          <p:nvPr/>
        </p:nvSpPr>
        <p:spPr bwMode="auto">
          <a:xfrm>
            <a:off x="2438400" y="5257800"/>
            <a:ext cx="1524000" cy="276225"/>
          </a:xfrm>
          <a:prstGeom prst="rect">
            <a:avLst/>
          </a:prstGeom>
          <a:noFill/>
          <a:ln w="9525">
            <a:noFill/>
            <a:miter lim="800000"/>
            <a:headEnd/>
            <a:tailEnd/>
          </a:ln>
        </p:spPr>
        <p:txBody>
          <a:bodyPr>
            <a:spAutoFit/>
          </a:bodyPr>
          <a:lstStyle/>
          <a:p>
            <a:r>
              <a:rPr lang="en-US" sz="1200" dirty="0"/>
              <a:t>Rental Home(s)</a:t>
            </a:r>
          </a:p>
        </p:txBody>
      </p:sp>
      <p:sp>
        <p:nvSpPr>
          <p:cNvPr id="10" name="TextBox 10"/>
          <p:cNvSpPr txBox="1">
            <a:spLocks noChangeArrowheads="1"/>
          </p:cNvSpPr>
          <p:nvPr/>
        </p:nvSpPr>
        <p:spPr bwMode="auto">
          <a:xfrm>
            <a:off x="4267200" y="3657600"/>
            <a:ext cx="3886200" cy="1570038"/>
          </a:xfrm>
          <a:prstGeom prst="rect">
            <a:avLst/>
          </a:prstGeom>
          <a:noFill/>
          <a:ln w="9525">
            <a:noFill/>
            <a:miter lim="800000"/>
            <a:headEnd/>
            <a:tailEnd/>
          </a:ln>
        </p:spPr>
        <p:txBody>
          <a:bodyPr>
            <a:spAutoFit/>
          </a:bodyPr>
          <a:lstStyle/>
          <a:p>
            <a:pPr>
              <a:buFontTx/>
              <a:buChar char="-"/>
            </a:pPr>
            <a:r>
              <a:rPr lang="en-US" sz="1200" dirty="0"/>
              <a:t>Benefits mother, father and children.</a:t>
            </a:r>
          </a:p>
          <a:p>
            <a:pPr>
              <a:buFontTx/>
              <a:buChar char="-"/>
            </a:pPr>
            <a:r>
              <a:rPr lang="en-US" sz="1200" dirty="0"/>
              <a:t>May be disregarded for income tax purposes.</a:t>
            </a:r>
          </a:p>
          <a:p>
            <a:pPr>
              <a:buFontTx/>
              <a:buChar char="-"/>
            </a:pPr>
            <a:r>
              <a:rPr lang="en-US" sz="1200" dirty="0"/>
              <a:t>No tax filing requirements if a domestic asset protection trust jurisdiction is used.</a:t>
            </a:r>
          </a:p>
          <a:p>
            <a:pPr>
              <a:buFontTx/>
              <a:buChar char="-"/>
            </a:pPr>
            <a:r>
              <a:rPr lang="en-US" sz="1200" dirty="0"/>
              <a:t>May need to have subsidiary management trust owned 100% by asset protection trust to hold title, to allow parents to have management powers (preferably one parent who does not have other exposed assets).</a:t>
            </a:r>
          </a:p>
        </p:txBody>
      </p:sp>
      <p:sp>
        <p:nvSpPr>
          <p:cNvPr id="11" name="Title 1"/>
          <p:cNvSpPr txBox="1">
            <a:spLocks/>
          </p:cNvSpPr>
          <p:nvPr/>
        </p:nvSpPr>
        <p:spPr>
          <a:xfrm>
            <a:off x="0" y="152400"/>
            <a:ext cx="9144000" cy="1143000"/>
          </a:xfrm>
          <a:prstGeom prst="rect">
            <a:avLst/>
          </a:prstGeom>
          <a:extLst/>
        </p:spPr>
        <p:txBody>
          <a:bodyPr/>
          <a:lstStyle/>
          <a:p>
            <a:pPr algn="ctr" defTabSz="711200">
              <a:spcBef>
                <a:spcPct val="50000"/>
              </a:spcBef>
              <a:defRPr/>
            </a:pPr>
            <a:r>
              <a:rPr lang="en-US" altLang="zh-CN" sz="3600" b="1" dirty="0">
                <a:solidFill>
                  <a:schemeClr val="accent3">
                    <a:shade val="75000"/>
                  </a:schemeClr>
                </a:solidFill>
                <a:latin typeface="+mj-lt"/>
                <a:ea typeface="+mj-ea"/>
                <a:cs typeface="+mj-cs"/>
              </a:rPr>
              <a:t>Limited Liability Trust – </a:t>
            </a:r>
          </a:p>
          <a:p>
            <a:pPr algn="ctr" defTabSz="711200">
              <a:spcBef>
                <a:spcPct val="50000"/>
              </a:spcBef>
              <a:defRPr/>
            </a:pPr>
            <a:r>
              <a:rPr lang="en-US" altLang="zh-CN" sz="3600" b="1" dirty="0">
                <a:solidFill>
                  <a:schemeClr val="accent3">
                    <a:shade val="75000"/>
                  </a:schemeClr>
                </a:solidFill>
                <a:latin typeface="+mj-lt"/>
                <a:ea typeface="+mj-ea"/>
                <a:cs typeface="+mj-cs"/>
              </a:rPr>
              <a:t>Asset Protection Trust</a:t>
            </a:r>
          </a:p>
        </p:txBody>
      </p:sp>
      <p:sp>
        <p:nvSpPr>
          <p:cNvPr id="14" name="TextBox 13"/>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64</a:t>
            </a:fld>
            <a:endParaRPr lang="en-US" dirty="0"/>
          </a:p>
        </p:txBody>
      </p:sp>
      <p:sp>
        <p:nvSpPr>
          <p:cNvPr id="15" name="TextBox 14"/>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152400" y="127001"/>
          <a:ext cx="8839200" cy="6235545"/>
        </p:xfrm>
        <a:graphic>
          <a:graphicData uri="http://schemas.openxmlformats.org/drawingml/2006/table">
            <a:tbl>
              <a:tblPr firstRow="1" bandRow="1">
                <a:tableStyleId>{5940675A-B579-460E-94D1-54222C63F5DA}</a:tableStyleId>
              </a:tblPr>
              <a:tblGrid>
                <a:gridCol w="1473200"/>
                <a:gridCol w="1473200"/>
                <a:gridCol w="1473200"/>
                <a:gridCol w="1473200"/>
                <a:gridCol w="1473200"/>
                <a:gridCol w="1473200"/>
              </a:tblGrid>
              <a:tr h="227874">
                <a:tc gridSpan="6">
                  <a:txBody>
                    <a:bodyPr/>
                    <a:lstStyle/>
                    <a:p>
                      <a:pPr algn="ctr"/>
                      <a:r>
                        <a:rPr lang="en-US" sz="1000" dirty="0" smtClean="0"/>
                        <a:t>COMPARISON</a:t>
                      </a:r>
                      <a:r>
                        <a:rPr lang="en-US" sz="1000" baseline="0" dirty="0" smtClean="0"/>
                        <a:t> OF METHODS TO PURCHASE HOMES FOR THE CHILDREN</a:t>
                      </a:r>
                      <a:endParaRPr lang="en-US" sz="10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31698">
                <a:tc>
                  <a:txBody>
                    <a:bodyPr/>
                    <a:lstStyle/>
                    <a:p>
                      <a:pPr algn="ctr"/>
                      <a:endParaRPr lang="en-US" sz="1000" dirty="0"/>
                    </a:p>
                  </a:txBody>
                  <a:tcPr/>
                </a:tc>
                <a:tc>
                  <a:txBody>
                    <a:bodyPr/>
                    <a:lstStyle/>
                    <a:p>
                      <a:pPr algn="ctr"/>
                      <a:r>
                        <a:rPr lang="en-US" sz="1000" b="1" dirty="0" smtClean="0"/>
                        <a:t>$250,000 Exemption on Sale of Home</a:t>
                      </a:r>
                      <a:endParaRPr lang="en-US" sz="1000" b="1" dirty="0"/>
                    </a:p>
                  </a:txBody>
                  <a:tcPr/>
                </a:tc>
                <a:tc>
                  <a:txBody>
                    <a:bodyPr/>
                    <a:lstStyle/>
                    <a:p>
                      <a:pPr algn="ctr"/>
                      <a:r>
                        <a:rPr lang="en-US" sz="1000" b="1" dirty="0" smtClean="0"/>
                        <a:t>$50,000 Homestead Exemption</a:t>
                      </a:r>
                      <a:r>
                        <a:rPr lang="en-US" sz="1000" b="1" baseline="0" dirty="0" smtClean="0"/>
                        <a:t> and 3% Per Year Cap on Valuation</a:t>
                      </a:r>
                      <a:endParaRPr lang="en-US" sz="1000" b="1" dirty="0"/>
                    </a:p>
                  </a:txBody>
                  <a:tcPr/>
                </a:tc>
                <a:tc>
                  <a:txBody>
                    <a:bodyPr/>
                    <a:lstStyle/>
                    <a:p>
                      <a:pPr algn="ctr"/>
                      <a:r>
                        <a:rPr lang="en-US" sz="1000" b="1" dirty="0" smtClean="0"/>
                        <a:t>Divorce</a:t>
                      </a:r>
                      <a:endParaRPr lang="en-US" sz="1000" b="1" dirty="0"/>
                    </a:p>
                  </a:txBody>
                  <a:tcPr/>
                </a:tc>
                <a:tc>
                  <a:txBody>
                    <a:bodyPr/>
                    <a:lstStyle/>
                    <a:p>
                      <a:pPr algn="ctr"/>
                      <a:r>
                        <a:rPr lang="en-US" sz="1000" b="1" dirty="0" smtClean="0"/>
                        <a:t>Control</a:t>
                      </a:r>
                      <a:endParaRPr lang="en-US" sz="1000" b="1" dirty="0"/>
                    </a:p>
                  </a:txBody>
                  <a:tcPr/>
                </a:tc>
                <a:tc>
                  <a:txBody>
                    <a:bodyPr/>
                    <a:lstStyle/>
                    <a:p>
                      <a:pPr algn="ctr"/>
                      <a:r>
                        <a:rPr lang="en-US" sz="1000" b="1" dirty="0" smtClean="0"/>
                        <a:t>Notes</a:t>
                      </a:r>
                      <a:endParaRPr lang="en-US" sz="1000" b="1" dirty="0"/>
                    </a:p>
                  </a:txBody>
                  <a:tcPr/>
                </a:tc>
              </a:tr>
              <a:tr h="1082403">
                <a:tc>
                  <a:txBody>
                    <a:bodyPr/>
                    <a:lstStyle/>
                    <a:p>
                      <a:r>
                        <a:rPr lang="en-US" sz="1000" dirty="0" smtClean="0"/>
                        <a:t>Father and Mother loan money to the child.</a:t>
                      </a:r>
                      <a:r>
                        <a:rPr lang="en-US" sz="1000" baseline="0" dirty="0" smtClean="0"/>
                        <a:t>  Child purchases and owns home.</a:t>
                      </a:r>
                      <a:endParaRPr lang="en-US" sz="1000" dirty="0"/>
                    </a:p>
                  </a:txBody>
                  <a:tcPr/>
                </a:tc>
                <a:tc>
                  <a:txBody>
                    <a:bodyPr/>
                    <a:lstStyle/>
                    <a:p>
                      <a:pPr algn="ctr"/>
                      <a:r>
                        <a:rPr lang="en-US" sz="1000" dirty="0" smtClean="0"/>
                        <a:t>Child</a:t>
                      </a:r>
                      <a:r>
                        <a:rPr lang="en-US" sz="1000" baseline="0" dirty="0" smtClean="0"/>
                        <a:t> gets income tax exemption.</a:t>
                      </a:r>
                      <a:endParaRPr lang="en-US" sz="1000" dirty="0"/>
                    </a:p>
                  </a:txBody>
                  <a:tcPr/>
                </a:tc>
                <a:tc>
                  <a:txBody>
                    <a:bodyPr/>
                    <a:lstStyle/>
                    <a:p>
                      <a:pPr algn="ctr"/>
                      <a:r>
                        <a:rPr lang="en-US" sz="1000" dirty="0" smtClean="0"/>
                        <a:t>Child gets homestead</a:t>
                      </a:r>
                      <a:r>
                        <a:rPr lang="en-US" sz="1000" baseline="0" dirty="0" smtClean="0"/>
                        <a:t> exemption and cap.</a:t>
                      </a:r>
                      <a:endParaRPr lang="en-US" sz="1000" dirty="0"/>
                    </a:p>
                  </a:txBody>
                  <a:tcPr/>
                </a:tc>
                <a:tc>
                  <a:txBody>
                    <a:bodyPr/>
                    <a:lstStyle/>
                    <a:p>
                      <a:pPr algn="ctr"/>
                      <a:r>
                        <a:rPr lang="en-US" sz="1000" dirty="0" smtClean="0"/>
                        <a:t>Loan will be repaid to parents.</a:t>
                      </a:r>
                      <a:r>
                        <a:rPr lang="en-US" sz="1000" baseline="0" dirty="0" smtClean="0"/>
                        <a:t>  Equity may be subject to claim by spouse if this is not waived by Prenuptial Agreement.</a:t>
                      </a:r>
                      <a:endParaRPr lang="en-US" sz="1000" dirty="0"/>
                    </a:p>
                  </a:txBody>
                  <a:tcPr/>
                </a:tc>
                <a:tc>
                  <a:txBody>
                    <a:bodyPr/>
                    <a:lstStyle/>
                    <a:p>
                      <a:pPr algn="ctr"/>
                      <a:r>
                        <a:rPr lang="en-US" sz="1000" dirty="0" smtClean="0"/>
                        <a:t>Child controls the house.  However, we may be able to call the</a:t>
                      </a:r>
                      <a:r>
                        <a:rPr lang="en-US" sz="1000" baseline="0" dirty="0" smtClean="0"/>
                        <a:t> Note to force a sale.</a:t>
                      </a:r>
                      <a:endParaRPr lang="en-US" sz="1000" dirty="0"/>
                    </a:p>
                  </a:txBody>
                  <a:tcPr/>
                </a:tc>
                <a:tc>
                  <a:txBody>
                    <a:bodyPr/>
                    <a:lstStyle/>
                    <a:p>
                      <a:pPr algn="ctr"/>
                      <a:r>
                        <a:rPr lang="en-US" sz="1000" dirty="0" smtClean="0"/>
                        <a:t>Note: Child gets equity</a:t>
                      </a:r>
                      <a:r>
                        <a:rPr lang="en-US" sz="1000" baseline="0" dirty="0" smtClean="0"/>
                        <a:t> above Note.</a:t>
                      </a:r>
                      <a:endParaRPr lang="en-US" sz="1000" i="1" dirty="0"/>
                    </a:p>
                  </a:txBody>
                  <a:tcPr/>
                </a:tc>
              </a:tr>
              <a:tr h="797560">
                <a:tc>
                  <a:txBody>
                    <a:bodyPr/>
                    <a:lstStyle/>
                    <a:p>
                      <a:r>
                        <a:rPr lang="en-US" sz="1000" dirty="0" smtClean="0"/>
                        <a:t>Father and Mother own the home and the child lives in the house.</a:t>
                      </a:r>
                      <a:endParaRPr lang="en-US" sz="1000" dirty="0"/>
                    </a:p>
                  </a:txBody>
                  <a:tcPr/>
                </a:tc>
                <a:tc>
                  <a:txBody>
                    <a:bodyPr/>
                    <a:lstStyle/>
                    <a:p>
                      <a:pPr algn="ctr"/>
                      <a:r>
                        <a:rPr lang="en-US" sz="1000" dirty="0" smtClean="0"/>
                        <a:t>No.</a:t>
                      </a:r>
                      <a:endParaRPr lang="en-US" sz="1000" dirty="0"/>
                    </a:p>
                  </a:txBody>
                  <a:tcPr/>
                </a:tc>
                <a:tc>
                  <a:txBody>
                    <a:bodyPr/>
                    <a:lstStyle/>
                    <a:p>
                      <a:pPr algn="ctr"/>
                      <a:r>
                        <a:rPr lang="en-US" sz="1000" dirty="0" smtClean="0"/>
                        <a:t>Generally no.  However, it may be possible to obtain these with a 99-year lease.</a:t>
                      </a:r>
                      <a:endParaRPr lang="en-US" sz="1000" dirty="0"/>
                    </a:p>
                  </a:txBody>
                  <a:tcPr/>
                </a:tc>
                <a:tc>
                  <a:txBody>
                    <a:bodyPr/>
                    <a:lstStyle/>
                    <a:p>
                      <a:pPr algn="ctr"/>
                      <a:r>
                        <a:rPr lang="en-US" sz="1000" dirty="0" smtClean="0"/>
                        <a:t>Better protected.</a:t>
                      </a:r>
                      <a:endParaRPr lang="en-US" sz="1000" dirty="0"/>
                    </a:p>
                  </a:txBody>
                  <a:tcPr/>
                </a:tc>
                <a:tc>
                  <a:txBody>
                    <a:bodyPr/>
                    <a:lstStyle/>
                    <a:p>
                      <a:pPr algn="ctr"/>
                      <a:r>
                        <a:rPr lang="en-US" sz="1000" dirty="0" smtClean="0"/>
                        <a:t>Father and Mother control.</a:t>
                      </a:r>
                      <a:endParaRPr lang="en-US" sz="1000" dirty="0"/>
                    </a:p>
                  </a:txBody>
                  <a:tcPr/>
                </a:tc>
                <a:tc>
                  <a:txBody>
                    <a:bodyPr/>
                    <a:lstStyle/>
                    <a:p>
                      <a:pPr algn="ctr"/>
                      <a:endParaRPr lang="en-US" sz="1000" i="1" dirty="0"/>
                    </a:p>
                  </a:txBody>
                  <a:tcPr/>
                </a:tc>
              </a:tr>
              <a:tr h="1367247">
                <a:tc>
                  <a:txBody>
                    <a:bodyPr/>
                    <a:lstStyle/>
                    <a:p>
                      <a:r>
                        <a:rPr lang="en-US" sz="1000" dirty="0" smtClean="0"/>
                        <a:t>Via Child Funded Homestead Bypass Trust.</a:t>
                      </a:r>
                      <a:endParaRPr lang="en-US" sz="1000" dirty="0"/>
                    </a:p>
                  </a:txBody>
                  <a:tcPr/>
                </a:tc>
                <a:tc>
                  <a:txBody>
                    <a:bodyPr/>
                    <a:lstStyle/>
                    <a:p>
                      <a:pPr algn="ctr"/>
                      <a:r>
                        <a:rPr lang="en-US" sz="1000" dirty="0" smtClean="0"/>
                        <a:t>Child gets income tax</a:t>
                      </a:r>
                      <a:r>
                        <a:rPr lang="en-US" sz="1000" baseline="0" dirty="0" smtClean="0"/>
                        <a:t> exemption.</a:t>
                      </a:r>
                      <a:endParaRPr lang="en-US" sz="1000" dirty="0"/>
                    </a:p>
                  </a:txBody>
                  <a:tcPr/>
                </a:tc>
                <a:tc>
                  <a:txBody>
                    <a:bodyPr/>
                    <a:lstStyle/>
                    <a:p>
                      <a:pPr algn="ctr"/>
                      <a:r>
                        <a:rPr lang="en-US" sz="1000" dirty="0" smtClean="0"/>
                        <a:t>Child gets homestead</a:t>
                      </a:r>
                      <a:r>
                        <a:rPr lang="en-US" sz="1000" baseline="0" dirty="0" smtClean="0"/>
                        <a:t> exemption and cap.</a:t>
                      </a:r>
                      <a:endParaRPr lang="en-US" sz="1000" dirty="0"/>
                    </a:p>
                  </a:txBody>
                  <a:tcPr/>
                </a:tc>
                <a:tc>
                  <a:txBody>
                    <a:bodyPr/>
                    <a:lstStyle/>
                    <a:p>
                      <a:pPr algn="ctr"/>
                      <a:r>
                        <a:rPr lang="en-US" sz="1000" dirty="0" smtClean="0"/>
                        <a:t>Better protected.</a:t>
                      </a:r>
                      <a:endParaRPr lang="en-US" sz="1000" dirty="0"/>
                    </a:p>
                  </a:txBody>
                  <a:tcPr/>
                </a:tc>
                <a:tc>
                  <a:txBody>
                    <a:bodyPr/>
                    <a:lstStyle/>
                    <a:p>
                      <a:pPr algn="ctr"/>
                      <a:r>
                        <a:rPr lang="en-US" sz="1000" dirty="0" smtClean="0"/>
                        <a:t>Mother</a:t>
                      </a:r>
                      <a:r>
                        <a:rPr lang="en-US" sz="1000" baseline="0" dirty="0" smtClean="0"/>
                        <a:t> would be Trustee of the Trust and would retain control.</a:t>
                      </a:r>
                      <a:endParaRPr lang="en-US" sz="1000" dirty="0"/>
                    </a:p>
                  </a:txBody>
                  <a:tcPr/>
                </a:tc>
                <a:tc>
                  <a:txBody>
                    <a:bodyPr/>
                    <a:lstStyle/>
                    <a:p>
                      <a:pPr algn="ctr"/>
                      <a:r>
                        <a:rPr lang="en-US" sz="1000" dirty="0" smtClean="0"/>
                        <a:t>Note:</a:t>
                      </a:r>
                      <a:r>
                        <a:rPr lang="en-US" sz="1000" baseline="0" dirty="0" smtClean="0"/>
                        <a:t> Creditors may be able to get into the Trust.  It may be possible for Mother to transfer the house to the child’s individual name in the event of a Creditor issue.</a:t>
                      </a:r>
                      <a:endParaRPr lang="en-US" sz="1000" i="1" dirty="0"/>
                    </a:p>
                  </a:txBody>
                  <a:tcPr/>
                </a:tc>
              </a:tr>
              <a:tr h="1134135">
                <a:tc>
                  <a:txBody>
                    <a:bodyPr/>
                    <a:lstStyle/>
                    <a:p>
                      <a:r>
                        <a:rPr lang="en-US" sz="1000" dirty="0" smtClean="0"/>
                        <a:t>Direct Client Funded Homestead</a:t>
                      </a:r>
                      <a:r>
                        <a:rPr lang="en-US" sz="1000" baseline="0" dirty="0" smtClean="0"/>
                        <a:t> Bypass Trust.</a:t>
                      </a:r>
                      <a:endParaRPr lang="en-US" sz="1000" dirty="0"/>
                    </a:p>
                  </a:txBody>
                  <a:tcPr/>
                </a:tc>
                <a:tc>
                  <a:txBody>
                    <a:bodyPr/>
                    <a:lstStyle/>
                    <a:p>
                      <a:pPr algn="ctr"/>
                      <a:r>
                        <a:rPr lang="en-US" sz="1000" dirty="0" smtClean="0"/>
                        <a:t>No</a:t>
                      </a:r>
                      <a:endParaRPr lang="en-US" sz="1000" dirty="0"/>
                    </a:p>
                  </a:txBody>
                  <a:tcPr/>
                </a:tc>
                <a:tc>
                  <a:txBody>
                    <a:bodyPr/>
                    <a:lstStyle/>
                    <a:p>
                      <a:pPr algn="ctr"/>
                      <a:r>
                        <a:rPr lang="en-US" sz="1000" dirty="0" smtClean="0"/>
                        <a:t>Child gets homestead exemption and cap.</a:t>
                      </a:r>
                      <a:endParaRPr lang="en-US" sz="1000" dirty="0"/>
                    </a:p>
                  </a:txBody>
                  <a:tcPr/>
                </a:tc>
                <a:tc>
                  <a:txBody>
                    <a:bodyPr/>
                    <a:lstStyle/>
                    <a:p>
                      <a:pPr algn="ctr"/>
                      <a:r>
                        <a:rPr lang="en-US" sz="1000" dirty="0" smtClean="0"/>
                        <a:t>Better</a:t>
                      </a:r>
                      <a:r>
                        <a:rPr lang="en-US" sz="1000" baseline="0" dirty="0" smtClean="0"/>
                        <a:t> protected.</a:t>
                      </a:r>
                      <a:endParaRPr lang="en-US" sz="1000" dirty="0"/>
                    </a:p>
                  </a:txBody>
                  <a:tcPr/>
                </a:tc>
                <a:tc>
                  <a:txBody>
                    <a:bodyPr/>
                    <a:lstStyle/>
                    <a:p>
                      <a:pPr algn="ctr"/>
                      <a:r>
                        <a:rPr lang="en-US" sz="1000" dirty="0" smtClean="0"/>
                        <a:t>Mother</a:t>
                      </a:r>
                      <a:r>
                        <a:rPr lang="en-US" sz="1000" baseline="0" dirty="0" smtClean="0"/>
                        <a:t> would be Trustee of the Trust and would retain control.</a:t>
                      </a:r>
                      <a:endParaRPr lang="en-US" sz="1000" dirty="0"/>
                    </a:p>
                  </a:txBody>
                  <a:tcPr/>
                </a:tc>
                <a:tc>
                  <a:txBody>
                    <a:bodyPr/>
                    <a:lstStyle/>
                    <a:p>
                      <a:pPr algn="ctr"/>
                      <a:r>
                        <a:rPr lang="en-US" sz="1000" dirty="0" smtClean="0"/>
                        <a:t>Note:</a:t>
                      </a:r>
                      <a:r>
                        <a:rPr lang="en-US" sz="1000" baseline="0" dirty="0" smtClean="0"/>
                        <a:t> The $250,000 exemption is lost, but no creditor of the child should be able to get the assets.</a:t>
                      </a:r>
                      <a:endParaRPr lang="en-US" sz="1000" i="1" dirty="0"/>
                    </a:p>
                  </a:txBody>
                  <a:tcPr/>
                </a:tc>
              </a:tr>
              <a:tr h="680481">
                <a:tc>
                  <a:txBody>
                    <a:bodyPr/>
                    <a:lstStyle/>
                    <a:p>
                      <a:r>
                        <a:rPr lang="en-US" sz="1000" dirty="0" smtClean="0"/>
                        <a:t>One-half</a:t>
                      </a:r>
                      <a:r>
                        <a:rPr lang="en-US" sz="1000" baseline="0" dirty="0" smtClean="0"/>
                        <a:t> purchased by child and one-half owned by Father and Mother.</a:t>
                      </a:r>
                      <a:endParaRPr lang="en-US" sz="1000" dirty="0"/>
                    </a:p>
                  </a:txBody>
                  <a:tcPr/>
                </a:tc>
                <a:tc>
                  <a:txBody>
                    <a:bodyPr/>
                    <a:lstStyle/>
                    <a:p>
                      <a:pPr algn="ctr"/>
                      <a:r>
                        <a:rPr lang="en-US" sz="1000" dirty="0" smtClean="0"/>
                        <a:t>One-half.</a:t>
                      </a:r>
                      <a:endParaRPr lang="en-US" sz="1000" dirty="0"/>
                    </a:p>
                  </a:txBody>
                  <a:tcPr/>
                </a:tc>
                <a:tc>
                  <a:txBody>
                    <a:bodyPr/>
                    <a:lstStyle/>
                    <a:p>
                      <a:pPr algn="ctr"/>
                      <a:r>
                        <a:rPr lang="en-US" sz="1000" dirty="0" smtClean="0"/>
                        <a:t>One-half.</a:t>
                      </a:r>
                      <a:endParaRPr lang="en-US" sz="1000" dirty="0"/>
                    </a:p>
                  </a:txBody>
                  <a:tcPr/>
                </a:tc>
                <a:tc>
                  <a:txBody>
                    <a:bodyPr/>
                    <a:lstStyle/>
                    <a:p>
                      <a:pPr algn="ctr"/>
                      <a:r>
                        <a:rPr lang="en-US" sz="1000" dirty="0" smtClean="0"/>
                        <a:t>One-half, better protected.</a:t>
                      </a:r>
                      <a:endParaRPr lang="en-US" sz="1000" dirty="0"/>
                    </a:p>
                  </a:txBody>
                  <a:tcPr/>
                </a:tc>
                <a:tc>
                  <a:txBody>
                    <a:bodyPr/>
                    <a:lstStyle/>
                    <a:p>
                      <a:pPr algn="ctr"/>
                      <a:r>
                        <a:rPr lang="en-US" sz="1000" dirty="0" smtClean="0"/>
                        <a:t>Each controls one-half.</a:t>
                      </a:r>
                      <a:endParaRPr lang="en-US" sz="1000" dirty="0"/>
                    </a:p>
                  </a:txBody>
                  <a:tcPr/>
                </a:tc>
                <a:tc>
                  <a:txBody>
                    <a:bodyPr/>
                    <a:lstStyle/>
                    <a:p>
                      <a:pPr algn="ctr"/>
                      <a:endParaRPr lang="en-US" sz="1000" i="1" dirty="0"/>
                    </a:p>
                  </a:txBody>
                  <a:tcPr/>
                </a:tc>
              </a:tr>
            </a:tbl>
          </a:graphicData>
        </a:graphic>
      </p:graphicFrame>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65</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3548746393"/>
              </p:ext>
            </p:extLst>
          </p:nvPr>
        </p:nvGraphicFramePr>
        <p:xfrm>
          <a:off x="0" y="990600"/>
          <a:ext cx="9144000" cy="5181511"/>
        </p:xfrm>
        <a:graphic>
          <a:graphicData uri="http://schemas.openxmlformats.org/drawingml/2006/table">
            <a:tbl>
              <a:tblPr firstRow="1" bandRow="1">
                <a:tableStyleId>{2D5ABB26-0587-4C30-8999-92F81FD0307C}</a:tableStyleId>
              </a:tblPr>
              <a:tblGrid>
                <a:gridCol w="9144000"/>
              </a:tblGrid>
              <a:tr h="309880">
                <a:tc>
                  <a:txBody>
                    <a:bodyPr/>
                    <a:lstStyle/>
                    <a:p>
                      <a:pPr marL="342900" marR="0" indent="-342900" algn="just" defTabSz="914400" rtl="0" eaLnBrk="1" fontAlgn="auto" latinLnBrk="0" hangingPunct="1">
                        <a:lnSpc>
                          <a:spcPct val="100000"/>
                        </a:lnSpc>
                        <a:spcBef>
                          <a:spcPts val="0"/>
                        </a:spcBef>
                        <a:spcAft>
                          <a:spcPts val="0"/>
                        </a:spcAft>
                        <a:buClrTx/>
                        <a:buSzTx/>
                        <a:buFont typeface="+mj-lt"/>
                        <a:buNone/>
                        <a:tabLst/>
                        <a:defRPr/>
                      </a:pPr>
                      <a:r>
                        <a:rPr lang="en-US" sz="1600" b="0" baseline="0" dirty="0" smtClean="0">
                          <a:latin typeface="Times New Roman" pitchFamily="18" charset="0"/>
                          <a:cs typeface="Times New Roman" pitchFamily="18" charset="0"/>
                        </a:rPr>
                        <a:t>Clean-up time:</a:t>
                      </a:r>
                    </a:p>
                  </a:txBody>
                  <a:tcPr marT="45696" marB="45696"/>
                </a:tc>
              </a:tr>
              <a:tr h="396150">
                <a:tc>
                  <a:txBody>
                    <a:bodyPr/>
                    <a:lstStyle/>
                    <a:p>
                      <a:pPr marL="457200" marR="0" indent="-457200" algn="l" defTabSz="914400" rtl="0" eaLnBrk="1" fontAlgn="auto" latinLnBrk="0" hangingPunct="1">
                        <a:lnSpc>
                          <a:spcPct val="100000"/>
                        </a:lnSpc>
                        <a:spcBef>
                          <a:spcPts val="0"/>
                        </a:spcBef>
                        <a:spcAft>
                          <a:spcPts val="0"/>
                        </a:spcAft>
                        <a:buClrTx/>
                        <a:buSzTx/>
                        <a:buFontTx/>
                        <a:buAutoNum type="alphaLcPeriod"/>
                        <a:tabLst/>
                        <a:defRPr/>
                      </a:pPr>
                      <a:r>
                        <a:rPr lang="en-US" sz="1600" b="0" baseline="0" dirty="0" smtClean="0">
                          <a:latin typeface="Times New Roman" pitchFamily="18" charset="0"/>
                          <a:cs typeface="Times New Roman" pitchFamily="18" charset="0"/>
                        </a:rPr>
                        <a:t>Forgive or reduce intra-family and inter-trust loans.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	(May be best to gift cash to the borrowing entity and let the borrowing entity use that cash to repay the loan – report a cash gift on the tax return.)</a:t>
                      </a:r>
                    </a:p>
                  </a:txBody>
                  <a:tcPr marT="45704" marB="45704"/>
                </a:tc>
              </a:tr>
              <a:tr h="700909">
                <a:tc>
                  <a:txBody>
                    <a:bodyPr/>
                    <a:lstStyle/>
                    <a:p>
                      <a:pPr marL="509588" marR="0" indent="-509588" algn="l" defTabSz="914400" rtl="0" eaLnBrk="1" fontAlgn="auto" latinLnBrk="0" hangingPunct="1">
                        <a:lnSpc>
                          <a:spcPct val="100000"/>
                        </a:lnSpc>
                        <a:spcBef>
                          <a:spcPts val="0"/>
                        </a:spcBef>
                        <a:spcAft>
                          <a:spcPts val="0"/>
                        </a:spcAft>
                        <a:buClrTx/>
                        <a:buSzTx/>
                        <a:buFontTx/>
                        <a:buAutoNum type="alphaLcPeriod" startAt="2"/>
                        <a:tabLst/>
                        <a:defRPr/>
                      </a:pPr>
                      <a:r>
                        <a:rPr lang="en-US" sz="1600" b="0" baseline="0" dirty="0" smtClean="0">
                          <a:latin typeface="Times New Roman" pitchFamily="18" charset="0"/>
                          <a:cs typeface="Times New Roman" pitchFamily="18" charset="0"/>
                        </a:rPr>
                        <a:t>Pay off loans that may have been taken out on life insurance policies that are owned by irrevocable trusts or family.</a:t>
                      </a:r>
                    </a:p>
                    <a:p>
                      <a:pPr marL="509588" marR="0" indent="-509588"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	(Or is it best to keep a low interest loan or grandfathered split dollar arrangement in place and to use gifting allowances elsewhere?)</a:t>
                      </a:r>
                    </a:p>
                  </a:txBody>
                  <a:tcPr marT="45704" marB="45704"/>
                </a:tc>
              </a:tr>
              <a:tr h="884115">
                <a:tc>
                  <a:txBody>
                    <a:bodyPr/>
                    <a:lstStyle/>
                    <a:p>
                      <a:pPr marL="463550" marR="0" indent="-463550"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c. 	Have children who own life insurance policies on their parents use part of their own $5,250,000 lifetime gifting exclusions to gift such policies to trusts, to preserve policy proceeds from potential future creditors, divorce, or unwise management or spending.</a:t>
                      </a:r>
                    </a:p>
                  </a:txBody>
                  <a:tcPr marT="45696" marB="45696"/>
                </a:tc>
              </a:tr>
              <a:tr h="1066800">
                <a:tc>
                  <a:txBody>
                    <a:bodyPr/>
                    <a:lstStyle/>
                    <a:p>
                      <a:pPr marL="463550" marR="0" indent="-463550"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d. 	Fund irrevocable trusts that may buy out remainder interests, purchase existing Grantor Retained Annuity Trusts (“GRATs”) assets, purchase homes from Qualified Personal Residence Trusts (“QPRTs”), or otherwise assist in unwinding or unfreezing mechanisms and arrangements now in place.</a:t>
                      </a:r>
                    </a:p>
                  </a:txBody>
                  <a:tcPr marT="45696" marB="45696"/>
                </a:tc>
              </a:tr>
              <a:tr h="1005668">
                <a:tc>
                  <a:txBody>
                    <a:bodyPr/>
                    <a:lstStyle/>
                    <a:p>
                      <a:pPr marL="404813" marR="0" indent="-404813"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e. 	Make further ballast gifts to irrevocable trusts which owe installment notes and are highly leveraged, due to reduction in values given the post-2007 economic circumstances.</a:t>
                      </a:r>
                    </a:p>
                  </a:txBody>
                  <a:tcPr marT="45696" marB="45696"/>
                </a:tc>
              </a:tr>
            </a:tbl>
          </a:graphicData>
        </a:graphic>
      </p:graphicFrame>
      <p:sp>
        <p:nvSpPr>
          <p:cNvPr id="8" name="Title 1"/>
          <p:cNvSpPr txBox="1">
            <a:spLocks/>
          </p:cNvSpPr>
          <p:nvPr/>
        </p:nvSpPr>
        <p:spPr>
          <a:xfrm>
            <a:off x="0" y="0"/>
            <a:ext cx="9144000" cy="105156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a:solidFill>
                  <a:schemeClr val="accent3">
                    <a:shade val="75000"/>
                  </a:schemeClr>
                </a:solidFill>
                <a:latin typeface="+mj-lt"/>
                <a:ea typeface="+mj-ea"/>
                <a:cs typeface="+mj-cs"/>
              </a:rPr>
              <a:t>Action Checklist for 2013 Estate and Entity/Asset Structuring Update</a:t>
            </a: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66</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257800"/>
          </a:xfrm>
        </p:spPr>
        <p:txBody>
          <a:bodyPr>
            <a:normAutofit fontScale="92500" lnSpcReduction="10000"/>
          </a:bodyPr>
          <a:lstStyle/>
          <a:p>
            <a:pPr marL="0" indent="0">
              <a:buNone/>
            </a:pPr>
            <a:r>
              <a:rPr lang="en-US" sz="2000" dirty="0" smtClean="0"/>
              <a:t>Good reasons for Floridians to get divorced:</a:t>
            </a:r>
          </a:p>
          <a:p>
            <a:pPr marL="0" lvl="1" indent="0">
              <a:buNone/>
            </a:pPr>
            <a:r>
              <a:rPr lang="en-US" sz="1800" dirty="0" smtClean="0">
                <a:solidFill>
                  <a:schemeClr val="tx1"/>
                </a:solidFill>
              </a:rPr>
              <a:t>Each spouse could have a separate creditor protection homestead.</a:t>
            </a:r>
          </a:p>
          <a:p>
            <a:pPr marL="0" lvl="1" indent="0">
              <a:buNone/>
            </a:pPr>
            <a:endParaRPr lang="en-US" sz="1800" dirty="0" smtClean="0">
              <a:solidFill>
                <a:schemeClr val="tx1"/>
              </a:solidFill>
            </a:endParaRPr>
          </a:p>
          <a:p>
            <a:pPr marL="0" lvl="1" indent="0">
              <a:buNone/>
            </a:pPr>
            <a:r>
              <a:rPr lang="en-US" sz="1800" dirty="0" smtClean="0">
                <a:solidFill>
                  <a:schemeClr val="tx1"/>
                </a:solidFill>
              </a:rPr>
              <a:t>Each spouse could become the head of household for wage exemption purposes for creditor protection as long as they each support someone else in their household- thus a reason to date after the divorce.</a:t>
            </a:r>
          </a:p>
          <a:p>
            <a:pPr marL="0" lvl="1" indent="0">
              <a:buNone/>
            </a:pPr>
            <a:endParaRPr lang="en-US" sz="1800" dirty="0" smtClean="0">
              <a:solidFill>
                <a:schemeClr val="tx1"/>
              </a:solidFill>
            </a:endParaRPr>
          </a:p>
          <a:p>
            <a:pPr marL="0" lvl="1" indent="0">
              <a:buNone/>
            </a:pPr>
            <a:r>
              <a:rPr lang="en-US" sz="1800" dirty="0" smtClean="0">
                <a:solidFill>
                  <a:schemeClr val="tx1"/>
                </a:solidFill>
              </a:rPr>
              <a:t>Under the 2013 Medicare tax rules, a married couple will be responsible for the 3.8% tax on all investment income to the extent that their taxable income exceeds $250,000.  </a:t>
            </a:r>
          </a:p>
          <a:p>
            <a:pPr marL="0" lvl="1" indent="0">
              <a:buNone/>
            </a:pPr>
            <a:endParaRPr lang="en-US" sz="1800" dirty="0" smtClean="0">
              <a:solidFill>
                <a:schemeClr val="tx1"/>
              </a:solidFill>
            </a:endParaRPr>
          </a:p>
          <a:p>
            <a:pPr marL="0" lvl="1" indent="0">
              <a:buNone/>
            </a:pPr>
            <a:r>
              <a:rPr lang="en-US" sz="1800" dirty="0" smtClean="0">
                <a:solidFill>
                  <a:schemeClr val="tx1"/>
                </a:solidFill>
              </a:rPr>
              <a:t>This threshold is $200,000 per person for an unmarried couple, so a $400,000 effective threshold can apply.</a:t>
            </a:r>
          </a:p>
          <a:p>
            <a:pPr marL="0" lvl="1" indent="0">
              <a:buNone/>
            </a:pPr>
            <a:endParaRPr lang="en-US" sz="1800" dirty="0" smtClean="0">
              <a:solidFill>
                <a:schemeClr val="tx1"/>
              </a:solidFill>
            </a:endParaRPr>
          </a:p>
          <a:p>
            <a:pPr marL="0" lvl="1" indent="0">
              <a:buNone/>
            </a:pPr>
            <a:r>
              <a:rPr lang="en-US" sz="1800" dirty="0" smtClean="0">
                <a:solidFill>
                  <a:schemeClr val="tx1"/>
                </a:solidFill>
              </a:rPr>
              <a:t>Each spouse can remarry an individual who has large net operating losses and then give that person a salary to absorb the net operating losses while sharing the income.</a:t>
            </a:r>
          </a:p>
          <a:p>
            <a:pPr marL="0" lvl="1" indent="0">
              <a:buNone/>
            </a:pPr>
            <a:endParaRPr lang="en-US" sz="1800" dirty="0" smtClean="0">
              <a:solidFill>
                <a:schemeClr val="tx1"/>
              </a:solidFill>
            </a:endParaRPr>
          </a:p>
          <a:p>
            <a:pPr marL="0" lvl="1" indent="0">
              <a:buNone/>
            </a:pPr>
            <a:r>
              <a:rPr lang="en-US" sz="1800" dirty="0" smtClean="0">
                <a:solidFill>
                  <a:schemeClr val="tx1"/>
                </a:solidFill>
              </a:rPr>
              <a:t>Have your present spouse use their entire $5,250,000 gifting allowance on the children and then divorce them and marry a new spouse with a full $5,250,000 allowance and assure life expectancy.</a:t>
            </a:r>
          </a:p>
          <a:p>
            <a:endParaRPr lang="en-US" sz="2800" dirty="0" smtClean="0"/>
          </a:p>
          <a:p>
            <a:pPr>
              <a:buNone/>
            </a:pPr>
            <a:endParaRPr lang="en-US" sz="28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67</a:t>
            </a:fld>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Tax Advantaged Assets That Provide Creditor Protection</a:t>
            </a:r>
            <a:endParaRPr lang="en-US" sz="2400" dirty="0"/>
          </a:p>
        </p:txBody>
      </p:sp>
      <p:sp>
        <p:nvSpPr>
          <p:cNvPr id="3" name="TextBox 2"/>
          <p:cNvSpPr txBox="1"/>
          <p:nvPr/>
        </p:nvSpPr>
        <p:spPr>
          <a:xfrm>
            <a:off x="304800" y="1676400"/>
            <a:ext cx="8686800" cy="2223237"/>
          </a:xfrm>
          <a:prstGeom prst="rect">
            <a:avLst/>
          </a:prstGeom>
          <a:noFill/>
        </p:spPr>
        <p:txBody>
          <a:bodyPr wrap="square" rtlCol="0">
            <a:spAutoFit/>
          </a:bodyPr>
          <a:lstStyle/>
          <a:p>
            <a:pPr marL="342900" indent="-342900">
              <a:lnSpc>
                <a:spcPct val="200000"/>
              </a:lnSpc>
              <a:buAutoNum type="arabicPeriod"/>
            </a:pPr>
            <a:r>
              <a:rPr lang="en-US" dirty="0" smtClean="0"/>
              <a:t>Annuities</a:t>
            </a:r>
          </a:p>
          <a:p>
            <a:pPr marL="342900" indent="-342900">
              <a:lnSpc>
                <a:spcPct val="200000"/>
              </a:lnSpc>
              <a:buAutoNum type="arabicPeriod"/>
            </a:pPr>
            <a:r>
              <a:rPr lang="en-US" dirty="0" smtClean="0"/>
              <a:t>Dividends paid to tenants by the entireties – place medical practices into TBE.</a:t>
            </a:r>
          </a:p>
          <a:p>
            <a:pPr marL="342900" indent="-342900">
              <a:lnSpc>
                <a:spcPct val="200000"/>
              </a:lnSpc>
              <a:buAutoNum type="arabicPeriod"/>
            </a:pPr>
            <a:r>
              <a:rPr lang="en-US" dirty="0" smtClean="0"/>
              <a:t>Home interest deduction more valuable.</a:t>
            </a:r>
          </a:p>
          <a:p>
            <a:pPr marL="342900" indent="-342900">
              <a:lnSpc>
                <a:spcPct val="200000"/>
              </a:lnSpc>
              <a:buAutoNum type="arabicPeriod"/>
            </a:pPr>
            <a:r>
              <a:rPr lang="en-US" dirty="0" smtClean="0"/>
              <a:t>Deducting the car.</a:t>
            </a:r>
            <a:endParaRPr lang="en-US" dirty="0"/>
          </a:p>
        </p:txBody>
      </p:sp>
      <p:sp>
        <p:nvSpPr>
          <p:cNvPr id="5" name="TextBox 4"/>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68</a:t>
            </a:fld>
            <a:endParaRPr lang="en-US" dirty="0"/>
          </a:p>
        </p:txBody>
      </p:sp>
      <p:sp>
        <p:nvSpPr>
          <p:cNvPr id="6" name="TextBox 5"/>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sentation.1g updated after webinar.jpg"/>
          <p:cNvPicPr>
            <a:picLocks noChangeAspect="1"/>
          </p:cNvPicPr>
          <p:nvPr/>
        </p:nvPicPr>
        <p:blipFill>
          <a:blip r:embed="rId2" cstate="print"/>
          <a:stretch>
            <a:fillRect/>
          </a:stretch>
        </p:blipFill>
        <p:spPr>
          <a:xfrm>
            <a:off x="0" y="0"/>
            <a:ext cx="9144000" cy="6019800"/>
          </a:xfrm>
          <a:prstGeom prst="rect">
            <a:avLst/>
          </a:prstGeom>
        </p:spPr>
      </p:pic>
      <p:sp>
        <p:nvSpPr>
          <p:cNvPr id="4" name="TextBox 3"/>
          <p:cNvSpPr txBox="1"/>
          <p:nvPr/>
        </p:nvSpPr>
        <p:spPr>
          <a:xfrm>
            <a:off x="0" y="6096000"/>
            <a:ext cx="9144000" cy="646331"/>
          </a:xfrm>
          <a:prstGeom prst="rect">
            <a:avLst/>
          </a:prstGeom>
          <a:noFill/>
        </p:spPr>
        <p:txBody>
          <a:bodyPr wrap="square" rtlCol="0">
            <a:spAutoFit/>
          </a:bodyPr>
          <a:lstStyle/>
          <a:p>
            <a:pPr algn="ctr"/>
            <a:r>
              <a:rPr lang="en-US" dirty="0" smtClean="0"/>
              <a:t>To view this webinar and download the accompanying materials please visit:</a:t>
            </a:r>
          </a:p>
          <a:p>
            <a:pPr algn="ctr"/>
            <a:r>
              <a:rPr lang="en-US" dirty="0" smtClean="0"/>
              <a:t>www.gassmanlawassociates.com/webinarlibrary.html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0"/>
            <a:ext cx="8229600" cy="1066800"/>
          </a:xfrm>
        </p:spPr>
        <p:txBody>
          <a:bodyPr>
            <a:noAutofit/>
          </a:bodyPr>
          <a:lstStyle/>
          <a:p>
            <a:pPr algn="ctr">
              <a:buFont typeface="Arial" pitchFamily="34" charset="0"/>
              <a:buNone/>
            </a:pPr>
            <a:r>
              <a:rPr lang="en-US" sz="1600" b="1" dirty="0" smtClean="0">
                <a:solidFill>
                  <a:schemeClr val="accent3">
                    <a:shade val="75000"/>
                  </a:schemeClr>
                </a:solidFill>
                <a:latin typeface="+mj-lt"/>
                <a:ea typeface="+mj-ea"/>
                <a:cs typeface="+mj-cs"/>
              </a:rPr>
              <a:t>2013 TAX RATES SUMMARY FROM BOOK ENTITLED THE ESSENTIAL PLANNING GUIDE TO THE 2013 INCOME AND ESTATE TAX INCREASES</a:t>
            </a:r>
            <a:br>
              <a:rPr lang="en-US" sz="1600" b="1" dirty="0" smtClean="0">
                <a:solidFill>
                  <a:schemeClr val="accent3">
                    <a:shade val="75000"/>
                  </a:schemeClr>
                </a:solidFill>
                <a:latin typeface="+mj-lt"/>
                <a:ea typeface="+mj-ea"/>
                <a:cs typeface="+mj-cs"/>
              </a:rPr>
            </a:br>
            <a:r>
              <a:rPr lang="en-US" sz="1600" b="1" dirty="0" smtClean="0">
                <a:solidFill>
                  <a:schemeClr val="accent3">
                    <a:shade val="75000"/>
                  </a:schemeClr>
                </a:solidFill>
                <a:latin typeface="+mj-lt"/>
                <a:ea typeface="+mj-ea"/>
                <a:cs typeface="+mj-cs"/>
              </a:rPr>
              <a:t>Copyright © 2013 Haddon Hall Publishing, LLP</a:t>
            </a:r>
          </a:p>
        </p:txBody>
      </p:sp>
      <p:graphicFrame>
        <p:nvGraphicFramePr>
          <p:cNvPr id="4" name="Table 3"/>
          <p:cNvGraphicFramePr>
            <a:graphicFrameLocks noGrp="1"/>
          </p:cNvGraphicFramePr>
          <p:nvPr/>
        </p:nvGraphicFramePr>
        <p:xfrm>
          <a:off x="152400" y="1143000"/>
          <a:ext cx="8839200" cy="4653280"/>
        </p:xfrm>
        <a:graphic>
          <a:graphicData uri="http://schemas.openxmlformats.org/drawingml/2006/table">
            <a:tbl>
              <a:tblPr firstRow="1" bandRow="1">
                <a:tableStyleId>{5940675A-B579-460E-94D1-54222C63F5DA}</a:tableStyleId>
              </a:tblPr>
              <a:tblGrid>
                <a:gridCol w="1767840"/>
                <a:gridCol w="1767840"/>
                <a:gridCol w="1767840"/>
                <a:gridCol w="1767840"/>
                <a:gridCol w="1767840"/>
              </a:tblGrid>
              <a:tr h="152400">
                <a:tc>
                  <a:txBody>
                    <a:bodyPr/>
                    <a:lstStyle/>
                    <a:p>
                      <a:pPr algn="ctr"/>
                      <a:endParaRPr lang="en-US" sz="1100" b="1" dirty="0"/>
                    </a:p>
                  </a:txBody>
                  <a:tcPr/>
                </a:tc>
                <a:tc>
                  <a:txBody>
                    <a:bodyPr/>
                    <a:lstStyle/>
                    <a:p>
                      <a:pPr algn="ctr"/>
                      <a:r>
                        <a:rPr lang="en-US" sz="1100" b="1" dirty="0" smtClean="0"/>
                        <a:t>2012</a:t>
                      </a:r>
                      <a:endParaRPr lang="en-US" sz="1100" b="1" dirty="0"/>
                    </a:p>
                  </a:txBody>
                  <a:tcPr/>
                </a:tc>
                <a:tc>
                  <a:txBody>
                    <a:bodyPr/>
                    <a:lstStyle/>
                    <a:p>
                      <a:pPr algn="ctr"/>
                      <a:r>
                        <a:rPr lang="en-US" sz="1100" b="1" dirty="0" smtClean="0"/>
                        <a:t>2013</a:t>
                      </a:r>
                      <a:endParaRPr lang="en-US" sz="1100" b="1" dirty="0"/>
                    </a:p>
                  </a:txBody>
                  <a:tcPr/>
                </a:tc>
                <a:tc>
                  <a:txBody>
                    <a:bodyPr/>
                    <a:lstStyle/>
                    <a:p>
                      <a:pPr algn="ctr"/>
                      <a:r>
                        <a:rPr lang="en-US" sz="1100" b="1" dirty="0" smtClean="0"/>
                        <a:t>2013 Medicare Tax</a:t>
                      </a:r>
                      <a:endParaRPr lang="en-US" sz="1100" b="1" dirty="0"/>
                    </a:p>
                  </a:txBody>
                  <a:tcPr/>
                </a:tc>
                <a:tc>
                  <a:txBody>
                    <a:bodyPr/>
                    <a:lstStyle/>
                    <a:p>
                      <a:pPr algn="ctr"/>
                      <a:r>
                        <a:rPr lang="en-US" sz="1100" b="1" dirty="0" smtClean="0"/>
                        <a:t>2013</a:t>
                      </a:r>
                      <a:r>
                        <a:rPr lang="en-US" sz="1100" b="1" baseline="0" dirty="0" smtClean="0"/>
                        <a:t> Highest Tax</a:t>
                      </a:r>
                      <a:endParaRPr lang="en-US" sz="1100" b="1" dirty="0"/>
                    </a:p>
                  </a:txBody>
                  <a:tcPr/>
                </a:tc>
              </a:tr>
              <a:tr h="370840">
                <a:tc>
                  <a:txBody>
                    <a:bodyPr/>
                    <a:lstStyle/>
                    <a:p>
                      <a:r>
                        <a:rPr lang="en-US" sz="1200" b="1" dirty="0" smtClean="0"/>
                        <a:t>Long Term Capital Gain</a:t>
                      </a:r>
                      <a:endParaRPr lang="en-US" sz="1200" b="1" dirty="0"/>
                    </a:p>
                  </a:txBody>
                  <a:tcPr/>
                </a:tc>
                <a:tc>
                  <a:txBody>
                    <a:bodyPr/>
                    <a:lstStyle/>
                    <a:p>
                      <a:pPr algn="ctr"/>
                      <a:r>
                        <a:rPr lang="en-US" sz="1200" dirty="0" smtClean="0"/>
                        <a:t>15%</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23.8%</a:t>
                      </a:r>
                      <a:endParaRPr lang="en-US" sz="1200" dirty="0"/>
                    </a:p>
                  </a:txBody>
                  <a:tcPr/>
                </a:tc>
              </a:tr>
              <a:tr h="370840">
                <a:tc>
                  <a:txBody>
                    <a:bodyPr/>
                    <a:lstStyle/>
                    <a:p>
                      <a:r>
                        <a:rPr lang="en-US" sz="1200" b="1" dirty="0" smtClean="0"/>
                        <a:t>Short Term Capital Gain</a:t>
                      </a:r>
                      <a:endParaRPr lang="en-US" sz="1200" b="1" dirty="0"/>
                    </a:p>
                  </a:txBody>
                  <a:tcPr/>
                </a:tc>
                <a:tc>
                  <a:txBody>
                    <a:bodyPr/>
                    <a:lstStyle/>
                    <a:p>
                      <a:pPr algn="ctr"/>
                      <a:r>
                        <a:rPr lang="en-US" sz="1200" dirty="0" smtClean="0"/>
                        <a:t>35%</a:t>
                      </a:r>
                      <a:endParaRPr lang="en-US" sz="1200" dirty="0"/>
                    </a:p>
                  </a:txBody>
                  <a:tcPr/>
                </a:tc>
                <a:tc>
                  <a:txBody>
                    <a:bodyPr/>
                    <a:lstStyle/>
                    <a:p>
                      <a:pPr algn="ctr"/>
                      <a:r>
                        <a:rPr lang="en-US" sz="1200" dirty="0" smtClean="0"/>
                        <a:t>39.6%</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43.4%</a:t>
                      </a:r>
                      <a:endParaRPr lang="en-US" sz="1200" dirty="0"/>
                    </a:p>
                  </a:txBody>
                  <a:tcPr/>
                </a:tc>
              </a:tr>
              <a:tr h="370840">
                <a:tc>
                  <a:txBody>
                    <a:bodyPr/>
                    <a:lstStyle/>
                    <a:p>
                      <a:r>
                        <a:rPr lang="en-US" sz="1200" b="1" dirty="0" smtClean="0"/>
                        <a:t>C Corporation Dividend</a:t>
                      </a:r>
                      <a:r>
                        <a:rPr lang="en-US" sz="1200" b="1" baseline="0" dirty="0" smtClean="0"/>
                        <a:t> Income</a:t>
                      </a:r>
                      <a:endParaRPr lang="en-US" sz="1200" b="1" dirty="0"/>
                    </a:p>
                  </a:txBody>
                  <a:tcPr/>
                </a:tc>
                <a:tc>
                  <a:txBody>
                    <a:bodyPr/>
                    <a:lstStyle/>
                    <a:p>
                      <a:pPr algn="ctr"/>
                      <a:r>
                        <a:rPr lang="en-US" sz="1200" dirty="0" smtClean="0"/>
                        <a:t>15%</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23.8%</a:t>
                      </a:r>
                      <a:endParaRPr lang="en-US" sz="1200" dirty="0"/>
                    </a:p>
                  </a:txBody>
                  <a:tcPr/>
                </a:tc>
              </a:tr>
              <a:tr h="370840">
                <a:tc>
                  <a:txBody>
                    <a:bodyPr/>
                    <a:lstStyle/>
                    <a:p>
                      <a:r>
                        <a:rPr lang="en-US" sz="1200" b="1" dirty="0" smtClean="0"/>
                        <a:t>Ordinary Income</a:t>
                      </a:r>
                      <a:endParaRPr lang="en-US" sz="1200" b="1" dirty="0"/>
                    </a:p>
                  </a:txBody>
                  <a:tcPr/>
                </a:tc>
                <a:tc>
                  <a:txBody>
                    <a:bodyPr/>
                    <a:lstStyle/>
                    <a:p>
                      <a:pPr algn="ctr"/>
                      <a:r>
                        <a:rPr lang="en-US" sz="1200" dirty="0" smtClean="0"/>
                        <a:t>35%</a:t>
                      </a:r>
                      <a:endParaRPr lang="en-US" sz="1200" dirty="0"/>
                    </a:p>
                  </a:txBody>
                  <a:tcPr/>
                </a:tc>
                <a:tc>
                  <a:txBody>
                    <a:bodyPr/>
                    <a:lstStyle/>
                    <a:p>
                      <a:pPr algn="ctr"/>
                      <a:r>
                        <a:rPr lang="en-US" sz="1200" dirty="0" smtClean="0"/>
                        <a:t>39.6%</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43.4%</a:t>
                      </a:r>
                      <a:endParaRPr lang="en-US" sz="1200" dirty="0"/>
                    </a:p>
                  </a:txBody>
                  <a:tcPr/>
                </a:tc>
              </a:tr>
              <a:tr h="370840">
                <a:tc>
                  <a:txBody>
                    <a:bodyPr/>
                    <a:lstStyle/>
                    <a:p>
                      <a:r>
                        <a:rPr lang="en-US" sz="1200" b="1" dirty="0" smtClean="0"/>
                        <a:t>Employment Taxes</a:t>
                      </a:r>
                      <a:endParaRPr lang="en-US" sz="1200" b="1" dirty="0"/>
                    </a:p>
                  </a:txBody>
                  <a:tcPr/>
                </a:tc>
                <a:tc>
                  <a:txBody>
                    <a:bodyPr/>
                    <a:lstStyle/>
                    <a:p>
                      <a:r>
                        <a:rPr lang="en-US" sz="1200" dirty="0" smtClean="0"/>
                        <a:t>Employer:	1.45%</a:t>
                      </a:r>
                    </a:p>
                    <a:p>
                      <a:r>
                        <a:rPr lang="en-US" sz="1200" dirty="0" smtClean="0"/>
                        <a:t>Employee:	</a:t>
                      </a:r>
                      <a:r>
                        <a:rPr lang="en-US" sz="1200" i="0" u="sng" dirty="0" smtClean="0"/>
                        <a:t>1.45%</a:t>
                      </a:r>
                    </a:p>
                    <a:p>
                      <a:r>
                        <a:rPr lang="en-US" sz="1200" dirty="0" smtClean="0"/>
                        <a:t>Total:	2.9%</a:t>
                      </a:r>
                      <a:endParaRPr lang="en-US" sz="1200" dirty="0"/>
                    </a:p>
                  </a:txBody>
                  <a:tcPr/>
                </a:tc>
                <a:tc>
                  <a:txBody>
                    <a:bodyPr/>
                    <a:lstStyle/>
                    <a:p>
                      <a:r>
                        <a:rPr lang="en-US" sz="1200" dirty="0" smtClean="0"/>
                        <a:t>Employer:	1.45%</a:t>
                      </a:r>
                    </a:p>
                    <a:p>
                      <a:r>
                        <a:rPr lang="en-US" sz="1200" dirty="0" smtClean="0"/>
                        <a:t>Employee:	</a:t>
                      </a:r>
                      <a:r>
                        <a:rPr lang="en-US" sz="1200" i="0" u="sng" dirty="0" smtClean="0"/>
                        <a:t>2.35%</a:t>
                      </a:r>
                    </a:p>
                    <a:p>
                      <a:r>
                        <a:rPr lang="en-US" sz="1200" dirty="0" smtClean="0"/>
                        <a:t>Total:	            3.8%</a:t>
                      </a:r>
                    </a:p>
                    <a:p>
                      <a:pPr algn="ctr"/>
                      <a:r>
                        <a:rPr lang="en-US" sz="1200" dirty="0" smtClean="0"/>
                        <a:t>(The additional .9% only applies as shown</a:t>
                      </a:r>
                      <a:r>
                        <a:rPr lang="en-US" sz="1200" baseline="0" dirty="0" smtClean="0"/>
                        <a:t> to the right.)</a:t>
                      </a:r>
                      <a:endParaRPr lang="en-US" sz="1200" dirty="0" smtClean="0"/>
                    </a:p>
                    <a:p>
                      <a:endParaRPr lang="en-US" sz="1200" dirty="0"/>
                    </a:p>
                  </a:txBody>
                  <a:tcPr/>
                </a:tc>
                <a:tc>
                  <a:txBody>
                    <a:bodyPr/>
                    <a:lstStyle/>
                    <a:p>
                      <a:pPr algn="ctr"/>
                      <a:r>
                        <a:rPr lang="en-US" sz="1200" dirty="0" smtClean="0"/>
                        <a:t>Additional .9% on</a:t>
                      </a:r>
                      <a:r>
                        <a:rPr lang="en-US" sz="1200" baseline="0" dirty="0" smtClean="0"/>
                        <a:t> wages exceeding $200,000 for single taxpayers and $250,000 or married taxpayers.</a:t>
                      </a:r>
                      <a:endParaRPr lang="en-US" sz="1200" dirty="0"/>
                    </a:p>
                  </a:txBody>
                  <a:tcPr/>
                </a:tc>
                <a:tc>
                  <a:txBody>
                    <a:bodyPr/>
                    <a:lstStyle/>
                    <a:p>
                      <a:pPr algn="ctr"/>
                      <a:r>
                        <a:rPr lang="en-US" sz="1200" dirty="0" smtClean="0"/>
                        <a:t>3.8% total</a:t>
                      </a:r>
                      <a:endParaRPr lang="en-US" sz="1200" dirty="0"/>
                    </a:p>
                  </a:txBody>
                  <a:tcPr/>
                </a:tc>
              </a:tr>
              <a:tr h="370840">
                <a:tc>
                  <a:txBody>
                    <a:bodyPr/>
                    <a:lstStyle/>
                    <a:p>
                      <a:r>
                        <a:rPr lang="en-US" sz="1200" b="1" dirty="0" smtClean="0"/>
                        <a:t>FICA/FUTA Taxes</a:t>
                      </a:r>
                      <a:endParaRPr lang="en-US" sz="1200" b="1" dirty="0"/>
                    </a:p>
                  </a:txBody>
                  <a:tcPr/>
                </a:tc>
                <a:tc>
                  <a:txBody>
                    <a:bodyPr/>
                    <a:lstStyle/>
                    <a:p>
                      <a:pPr algn="ctr"/>
                      <a:r>
                        <a:rPr lang="en-US" sz="1200" dirty="0" smtClean="0"/>
                        <a:t>6.2% Employer/4.2%</a:t>
                      </a:r>
                      <a:r>
                        <a:rPr lang="en-US" sz="1200" baseline="0" dirty="0" smtClean="0"/>
                        <a:t> Employee on wages up to $110,100.</a:t>
                      </a:r>
                      <a:endParaRPr lang="en-US" sz="1200" dirty="0"/>
                    </a:p>
                  </a:txBody>
                  <a:tcPr/>
                </a:tc>
                <a:tc>
                  <a:txBody>
                    <a:bodyPr/>
                    <a:lstStyle/>
                    <a:p>
                      <a:pPr algn="ctr"/>
                      <a:r>
                        <a:rPr lang="en-US" sz="1200" dirty="0" smtClean="0"/>
                        <a:t>6.2%</a:t>
                      </a:r>
                      <a:r>
                        <a:rPr lang="en-US" sz="1200" baseline="0" dirty="0" smtClean="0"/>
                        <a:t> Employer</a:t>
                      </a:r>
                    </a:p>
                    <a:p>
                      <a:pPr algn="ctr"/>
                      <a:r>
                        <a:rPr lang="en-US" sz="1200" baseline="0" dirty="0" smtClean="0"/>
                        <a:t>6.2% Employee on wages up to $113,700.</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12.4%</a:t>
                      </a:r>
                      <a:r>
                        <a:rPr lang="en-US" sz="1200" baseline="0" dirty="0" smtClean="0"/>
                        <a:t> on wages up to $113,700.</a:t>
                      </a:r>
                      <a:endParaRPr lang="en-US" sz="1200" dirty="0"/>
                    </a:p>
                  </a:txBody>
                  <a:tcPr/>
                </a:tc>
              </a:tr>
              <a:tr h="370840">
                <a:tc>
                  <a:txBody>
                    <a:bodyPr/>
                    <a:lstStyle/>
                    <a:p>
                      <a:r>
                        <a:rPr lang="en-US" sz="1200" b="1" dirty="0" smtClean="0"/>
                        <a:t>Estate Tax</a:t>
                      </a:r>
                      <a:endParaRPr lang="en-US" sz="1200" b="1" dirty="0"/>
                    </a:p>
                  </a:txBody>
                  <a:tcPr/>
                </a:tc>
                <a:tc>
                  <a:txBody>
                    <a:bodyPr/>
                    <a:lstStyle/>
                    <a:p>
                      <a:pPr algn="ctr"/>
                      <a:r>
                        <a:rPr lang="en-US" sz="1200" dirty="0" smtClean="0"/>
                        <a:t>$5,250,000</a:t>
                      </a:r>
                      <a:r>
                        <a:rPr lang="en-US" sz="1200" baseline="0" dirty="0" smtClean="0"/>
                        <a:t> Exemption</a:t>
                      </a:r>
                    </a:p>
                    <a:p>
                      <a:pPr algn="ctr"/>
                      <a:r>
                        <a:rPr lang="en-US" sz="1200" baseline="0" dirty="0" smtClean="0"/>
                        <a:t>35% Rate</a:t>
                      </a:r>
                      <a:endParaRPr lang="en-US" sz="1200" dirty="0"/>
                    </a:p>
                  </a:txBody>
                  <a:tcPr/>
                </a:tc>
                <a:tc>
                  <a:txBody>
                    <a:bodyPr/>
                    <a:lstStyle/>
                    <a:p>
                      <a:pPr algn="ctr"/>
                      <a:r>
                        <a:rPr lang="en-US" sz="1200" dirty="0" smtClean="0"/>
                        <a:t>$5,250,000</a:t>
                      </a:r>
                    </a:p>
                    <a:p>
                      <a:pPr algn="ctr"/>
                      <a:r>
                        <a:rPr lang="en-US" sz="1200" dirty="0" smtClean="0"/>
                        <a:t>40% Rate</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40%</a:t>
                      </a:r>
                      <a:endParaRPr lang="en-US" sz="1200" dirty="0"/>
                    </a:p>
                  </a:txBody>
                  <a:tcPr/>
                </a:tc>
              </a:tr>
            </a:tbl>
          </a:graphicData>
        </a:graphic>
      </p:graphicFrame>
      <p:sp>
        <p:nvSpPr>
          <p:cNvPr id="8" name="TextBox 7"/>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7</a:t>
            </a:fld>
            <a:endParaRPr lang="en-US" dirty="0"/>
          </a:p>
        </p:txBody>
      </p:sp>
      <p:sp>
        <p:nvSpPr>
          <p:cNvPr id="9" name="TextBox 8"/>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ling Webinar Announcemen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pPr algn="ctr"/>
            <a:r>
              <a:rPr lang="en-US" sz="1600" dirty="0" smtClean="0"/>
              <a:t>HADDON HALL PUBLISHING PRESENTS THE FOLLOWING BOOKS FOR PHYSICIANS</a:t>
            </a:r>
            <a:r>
              <a:rPr lang="en-US" dirty="0" smtClean="0"/>
              <a:t>:</a:t>
            </a:r>
            <a:endParaRPr lang="en-US" dirty="0"/>
          </a:p>
        </p:txBody>
      </p:sp>
      <p:sp>
        <p:nvSpPr>
          <p:cNvPr id="4" name="TextBox 3"/>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71</a:t>
            </a:fld>
            <a:endParaRPr lang="en-US" dirty="0"/>
          </a:p>
        </p:txBody>
      </p:sp>
      <p:sp>
        <p:nvSpPr>
          <p:cNvPr id="5" name="TextBox 4"/>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grpSp>
        <p:nvGrpSpPr>
          <p:cNvPr id="16" name="Group 15"/>
          <p:cNvGrpSpPr/>
          <p:nvPr/>
        </p:nvGrpSpPr>
        <p:grpSpPr>
          <a:xfrm>
            <a:off x="4648200" y="533400"/>
            <a:ext cx="4114800" cy="5181600"/>
            <a:chOff x="2438400" y="457200"/>
            <a:chExt cx="2133600" cy="2691502"/>
          </a:xfrm>
        </p:grpSpPr>
        <p:pic>
          <p:nvPicPr>
            <p:cNvPr id="7171" name="Picture 3"/>
            <p:cNvPicPr>
              <a:picLocks noChangeAspect="1" noChangeArrowheads="1"/>
            </p:cNvPicPr>
            <p:nvPr/>
          </p:nvPicPr>
          <p:blipFill>
            <a:blip r:embed="rId2" cstate="print"/>
            <a:srcRect/>
            <a:stretch>
              <a:fillRect/>
            </a:stretch>
          </p:blipFill>
          <p:spPr bwMode="auto">
            <a:xfrm>
              <a:off x="2438400" y="457200"/>
              <a:ext cx="2133600" cy="2691502"/>
            </a:xfrm>
            <a:prstGeom prst="rect">
              <a:avLst/>
            </a:prstGeom>
            <a:noFill/>
            <a:ln w="9525">
              <a:noFill/>
              <a:miter lim="800000"/>
              <a:headEnd/>
              <a:tailEnd/>
            </a:ln>
          </p:spPr>
        </p:pic>
        <p:sp>
          <p:nvSpPr>
            <p:cNvPr id="12" name="Rectangle 11"/>
            <p:cNvSpPr/>
            <p:nvPr/>
          </p:nvSpPr>
          <p:spPr>
            <a:xfrm>
              <a:off x="2438400" y="457200"/>
              <a:ext cx="2133600" cy="2667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04800" y="533400"/>
            <a:ext cx="4114800" cy="5181600"/>
            <a:chOff x="228600" y="2590800"/>
            <a:chExt cx="2133600" cy="2669883"/>
          </a:xfrm>
        </p:grpSpPr>
        <p:pic>
          <p:nvPicPr>
            <p:cNvPr id="6" name="Picture 5" descr="Front Cover Only.1.JPG"/>
            <p:cNvPicPr>
              <a:picLocks noChangeAspect="1"/>
            </p:cNvPicPr>
            <p:nvPr/>
          </p:nvPicPr>
          <p:blipFill>
            <a:blip r:embed="rId3" cstate="print"/>
            <a:stretch>
              <a:fillRect/>
            </a:stretch>
          </p:blipFill>
          <p:spPr>
            <a:xfrm>
              <a:off x="228600" y="2590800"/>
              <a:ext cx="2133600" cy="2669883"/>
            </a:xfrm>
            <a:prstGeom prst="rect">
              <a:avLst/>
            </a:prstGeom>
          </p:spPr>
        </p:pic>
        <p:sp>
          <p:nvSpPr>
            <p:cNvPr id="13" name="Rectangle 12"/>
            <p:cNvSpPr/>
            <p:nvPr/>
          </p:nvSpPr>
          <p:spPr>
            <a:xfrm>
              <a:off x="228600" y="2590800"/>
              <a:ext cx="2133600" cy="2667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04800" y="5791200"/>
            <a:ext cx="8534400" cy="646331"/>
          </a:xfrm>
          <a:prstGeom prst="rect">
            <a:avLst/>
          </a:prstGeom>
          <a:noFill/>
        </p:spPr>
        <p:txBody>
          <a:bodyPr wrap="square" rtlCol="0">
            <a:spAutoFit/>
          </a:bodyPr>
          <a:lstStyle/>
          <a:p>
            <a:pPr algn="ctr"/>
            <a:r>
              <a:rPr lang="en-US" dirty="0" smtClean="0"/>
              <a:t>To order either of the above books for a special rate of $1.99 for electronic and $9.99 printed, please email janine@gassmanpa.com</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ver 3 9 12.JPG"/>
          <p:cNvPicPr>
            <a:picLocks noChangeAspect="1"/>
          </p:cNvPicPr>
          <p:nvPr/>
        </p:nvPicPr>
        <p:blipFill>
          <a:blip r:embed="rId2" cstate="print"/>
          <a:stretch>
            <a:fillRect/>
          </a:stretch>
        </p:blipFill>
        <p:spPr>
          <a:xfrm>
            <a:off x="381000" y="609600"/>
            <a:ext cx="3962400" cy="4939863"/>
          </a:xfrm>
          <a:prstGeom prst="rect">
            <a:avLst/>
          </a:prstGeom>
        </p:spPr>
      </p:pic>
      <p:pic>
        <p:nvPicPr>
          <p:cNvPr id="3" name="Picture 2" descr="Cover 8.9.12.JPG"/>
          <p:cNvPicPr>
            <a:picLocks noChangeAspect="1"/>
          </p:cNvPicPr>
          <p:nvPr/>
        </p:nvPicPr>
        <p:blipFill>
          <a:blip r:embed="rId3" cstate="print"/>
          <a:stretch>
            <a:fillRect/>
          </a:stretch>
        </p:blipFill>
        <p:spPr>
          <a:xfrm>
            <a:off x="4876800" y="609600"/>
            <a:ext cx="3962400" cy="4953000"/>
          </a:xfrm>
          <a:prstGeom prst="rect">
            <a:avLst/>
          </a:prstGeom>
        </p:spPr>
      </p:pic>
      <p:sp>
        <p:nvSpPr>
          <p:cNvPr id="4" name="Rectangle 3"/>
          <p:cNvSpPr/>
          <p:nvPr/>
        </p:nvSpPr>
        <p:spPr>
          <a:xfrm>
            <a:off x="4876800" y="609600"/>
            <a:ext cx="3962400" cy="4953000"/>
          </a:xfrm>
          <a:prstGeom prst="rect">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5791200"/>
            <a:ext cx="8534400" cy="646331"/>
          </a:xfrm>
          <a:prstGeom prst="rect">
            <a:avLst/>
          </a:prstGeom>
          <a:noFill/>
        </p:spPr>
        <p:txBody>
          <a:bodyPr wrap="square" rtlCol="0">
            <a:spAutoFit/>
          </a:bodyPr>
          <a:lstStyle/>
          <a:p>
            <a:pPr algn="ctr"/>
            <a:r>
              <a:rPr lang="en-US" dirty="0" smtClean="0"/>
              <a:t>To order either of the above books for a special rate of $1.99 for electronic and $9.99 printed, please email janine@gassmanpa.com</a:t>
            </a:r>
            <a:endParaRPr lang="en-US" dirty="0"/>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72</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8" name="TextBox 7"/>
          <p:cNvSpPr txBox="1"/>
          <p:nvPr/>
        </p:nvSpPr>
        <p:spPr>
          <a:xfrm>
            <a:off x="0" y="0"/>
            <a:ext cx="9144000" cy="369332"/>
          </a:xfrm>
          <a:prstGeom prst="rect">
            <a:avLst/>
          </a:prstGeom>
          <a:noFill/>
        </p:spPr>
        <p:txBody>
          <a:bodyPr wrap="square" rtlCol="0">
            <a:spAutoFit/>
          </a:bodyPr>
          <a:lstStyle/>
          <a:p>
            <a:pPr algn="ctr"/>
            <a:r>
              <a:rPr lang="en-US" sz="1600" dirty="0" smtClean="0"/>
              <a:t>HADDON HALL PUBLISHING PRESENTS THE FOLLOWING BOOKS FOR PHYSICIANS</a:t>
            </a:r>
            <a:r>
              <a:rPr lang="en-US" dirty="0" smtClean="0"/>
              <a:t>:</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Monday, February 11, 2013</a:t>
            </a:r>
          </a:p>
          <a:p>
            <a:r>
              <a:rPr lang="en-US" dirty="0" smtClean="0"/>
              <a:t>5:00 p.m.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ctrTitle"/>
          </p:nvPr>
        </p:nvSpPr>
        <p:spPr>
          <a:xfrm>
            <a:off x="685800" y="228600"/>
            <a:ext cx="7772400" cy="1905000"/>
          </a:xfrm>
        </p:spPr>
        <p:txBody>
          <a:bodyPr>
            <a:normAutofit fontScale="90000"/>
          </a:bodyPr>
          <a:lstStyle/>
          <a:p>
            <a:r>
              <a:rPr lang="en-US" sz="2000" dirty="0" smtClean="0">
                <a:solidFill>
                  <a:schemeClr val="tx1"/>
                </a:solidFill>
              </a:rPr>
              <a:t>GASSMAN LAW ASSOCIATES, P.A.</a:t>
            </a:r>
            <a:br>
              <a:rPr lang="en-US" sz="2000" dirty="0" smtClean="0">
                <a:solidFill>
                  <a:schemeClr val="tx1"/>
                </a:solidFill>
              </a:rPr>
            </a:br>
            <a:r>
              <a:rPr lang="en-US" sz="2000" i="1" dirty="0" smtClean="0">
                <a:solidFill>
                  <a:schemeClr val="tx1"/>
                </a:solidFill>
              </a:rPr>
              <a:t>presents</a:t>
            </a:r>
            <a:r>
              <a:rPr lang="en-US" sz="2400" i="1" dirty="0" smtClean="0">
                <a:solidFill>
                  <a:schemeClr val="tx1"/>
                </a:solidFill>
              </a:rPr>
              <a:t/>
            </a:r>
            <a:br>
              <a:rPr lang="en-US" sz="2400" i="1" dirty="0" smtClean="0">
                <a:solidFill>
                  <a:schemeClr val="tx1"/>
                </a:solidFill>
              </a:rPr>
            </a:br>
            <a:r>
              <a:rPr lang="en-US" sz="1200" i="1" dirty="0" smtClean="0">
                <a:solidFill>
                  <a:schemeClr val="tx1"/>
                </a:solidFill>
              </a:rPr>
              <a:t> </a:t>
            </a:r>
            <a:r>
              <a:rPr lang="en-US" sz="2400" i="1" dirty="0" smtClean="0">
                <a:solidFill>
                  <a:schemeClr val="tx1"/>
                </a:solidFill>
              </a:rPr>
              <a:t/>
            </a:r>
            <a:br>
              <a:rPr lang="en-US" sz="2400" i="1" dirty="0" smtClean="0">
                <a:solidFill>
                  <a:schemeClr val="tx1"/>
                </a:solidFill>
              </a:rPr>
            </a:br>
            <a:r>
              <a:rPr lang="en-US" sz="4400" dirty="0" smtClean="0">
                <a:solidFill>
                  <a:schemeClr val="accent6"/>
                </a:solidFill>
              </a:rPr>
              <a:t>The Physicians Guide to the </a:t>
            </a:r>
            <a:br>
              <a:rPr lang="en-US" sz="4400" dirty="0" smtClean="0">
                <a:solidFill>
                  <a:schemeClr val="accent6"/>
                </a:solidFill>
              </a:rPr>
            </a:br>
            <a:r>
              <a:rPr lang="en-US" sz="4400" dirty="0" smtClean="0">
                <a:solidFill>
                  <a:schemeClr val="accent6"/>
                </a:solidFill>
              </a:rPr>
              <a:t>2013 Tax Laws</a:t>
            </a:r>
            <a:endParaRPr lang="en-US" sz="2400" dirty="0">
              <a:solidFill>
                <a:schemeClr val="accent6"/>
              </a:solidFill>
            </a:endParaRPr>
          </a:p>
        </p:txBody>
      </p:sp>
      <p:pic>
        <p:nvPicPr>
          <p:cNvPr id="4" name="Picture 3" descr="6-13-11 037.JPG"/>
          <p:cNvPicPr>
            <a:picLocks noChangeAspect="1"/>
          </p:cNvPicPr>
          <p:nvPr/>
        </p:nvPicPr>
        <p:blipFill>
          <a:blip r:embed="rId2" cstate="print"/>
          <a:stretch>
            <a:fillRect/>
          </a:stretch>
        </p:blipFill>
        <p:spPr>
          <a:xfrm>
            <a:off x="5181600" y="3505200"/>
            <a:ext cx="1543050" cy="2057400"/>
          </a:xfrm>
          <a:prstGeom prst="rect">
            <a:avLst/>
          </a:prstGeom>
        </p:spPr>
      </p:pic>
      <p:sp>
        <p:nvSpPr>
          <p:cNvPr id="5" name="Subtitle 2"/>
          <p:cNvSpPr txBox="1">
            <a:spLocks/>
          </p:cNvSpPr>
          <p:nvPr/>
        </p:nvSpPr>
        <p:spPr>
          <a:xfrm>
            <a:off x="0" y="5791200"/>
            <a:ext cx="9144000" cy="10668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cap="all" spc="250" normalizeH="0" baseline="0" noProof="0" dirty="0" smtClean="0">
                <a:ln>
                  <a:noFill/>
                </a:ln>
                <a:solidFill>
                  <a:schemeClr val="tx2"/>
                </a:solidFill>
                <a:effectLst/>
                <a:uLnTx/>
                <a:uFillTx/>
                <a:latin typeface="+mn-lt"/>
                <a:ea typeface="+mn-ea"/>
                <a:cs typeface="+mn-cs"/>
              </a:rPr>
              <a:t>Alan S. Gassman, J.D., LL.M.</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1600" b="1" cap="all" spc="250" dirty="0" smtClean="0">
                <a:solidFill>
                  <a:schemeClr val="tx2"/>
                </a:solidFill>
              </a:rPr>
              <a:t>agassman@gassmanpa.com</a:t>
            </a: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1600" b="1" i="0" u="none" strike="noStrike" kern="1200" cap="all" spc="250" normalizeH="0" baseline="0" noProof="0" dirty="0" smtClean="0">
              <a:ln>
                <a:noFill/>
              </a:ln>
              <a:solidFill>
                <a:schemeClr val="tx2"/>
              </a:solidFill>
              <a:effectLst/>
              <a:uLnTx/>
              <a:uFillTx/>
              <a:latin typeface="+mn-lt"/>
              <a:ea typeface="+mn-ea"/>
              <a:cs typeface="+mn-cs"/>
            </a:endParaRPr>
          </a:p>
        </p:txBody>
      </p:sp>
      <p:sp>
        <p:nvSpPr>
          <p:cNvPr id="7" name="TextBox 6"/>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73</a:t>
            </a:fld>
            <a:endParaRPr lang="en-US" dirty="0"/>
          </a:p>
        </p:txBody>
      </p:sp>
      <p:pic>
        <p:nvPicPr>
          <p:cNvPr id="12290" name="Picture 2" descr=" "/>
          <p:cNvPicPr>
            <a:picLocks noChangeAspect="1" noChangeArrowheads="1"/>
          </p:cNvPicPr>
          <p:nvPr/>
        </p:nvPicPr>
        <p:blipFill>
          <a:blip r:embed="rId3" cstate="print"/>
          <a:srcRect/>
          <a:stretch>
            <a:fillRect/>
          </a:stretch>
        </p:blipFill>
        <p:spPr bwMode="auto">
          <a:xfrm>
            <a:off x="1219200" y="3276600"/>
            <a:ext cx="3733800" cy="260508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0"/>
            <a:ext cx="9144000" cy="5562600"/>
          </a:xfrm>
        </p:spPr>
        <p:txBody>
          <a:bodyPr>
            <a:noAutofit/>
          </a:bodyPr>
          <a:lstStyle/>
          <a:p>
            <a:pPr marL="4763" indent="-4763" algn="just">
              <a:buNone/>
            </a:pPr>
            <a:r>
              <a:rPr lang="en-US" sz="1050" dirty="0" smtClean="0"/>
              <a:t>	</a:t>
            </a:r>
            <a:r>
              <a:rPr lang="en-US" sz="1050" b="1" i="1" dirty="0" smtClean="0"/>
              <a:t>Alan S. </a:t>
            </a:r>
            <a:r>
              <a:rPr lang="en-US" sz="1050" b="1" i="1" dirty="0" err="1" smtClean="0"/>
              <a:t>Gassman</a:t>
            </a:r>
            <a:r>
              <a:rPr lang="en-US" sz="1050" b="1" i="1" dirty="0" smtClean="0"/>
              <a:t>, J.D., LL.M. </a:t>
            </a:r>
            <a:r>
              <a:rPr lang="en-US" sz="1050" i="1" dirty="0" smtClean="0"/>
              <a:t>is a practicing lawyer and author based in Clearwater, Florida. Mr. </a:t>
            </a:r>
            <a:r>
              <a:rPr lang="en-US" sz="1050" i="1" dirty="0" err="1" smtClean="0"/>
              <a:t>Gassman</a:t>
            </a:r>
            <a:r>
              <a:rPr lang="en-US" sz="1050" i="1" dirty="0" smtClean="0"/>
              <a:t> is the founder of the firm </a:t>
            </a:r>
            <a:r>
              <a:rPr lang="en-US" sz="1050" i="1" dirty="0" err="1" smtClean="0"/>
              <a:t>Gassman</a:t>
            </a:r>
            <a:r>
              <a:rPr lang="en-US" sz="1050" i="1" dirty="0" smtClean="0"/>
              <a:t> Law Associates, P.A., which focuses on the representation of physicians, high net worth individuals, and business owners in estate planning, taxation, and business and personal matters.  He is the lead author on Bloomberg BNA’s Estate Tax Planning and 2011 and 2012, Creditor Protection for Florida Physicians, </a:t>
            </a:r>
            <a:r>
              <a:rPr lang="en-US" sz="1050" i="1" dirty="0" err="1" smtClean="0"/>
              <a:t>Gassman</a:t>
            </a:r>
            <a:r>
              <a:rPr lang="en-US" sz="1050" i="1" dirty="0" smtClean="0"/>
              <a:t> &amp; Markham on Florida and Federal Asset Protection Law, A Practical Guide to Kickback and Self-Referral Laws for Florida Physicians, The Florida Physician Advertising Handbook  and The Florida Guide to Prescription, Controlled Substance and Pain Medicine Laws, among others.  Mr. </a:t>
            </a:r>
            <a:r>
              <a:rPr lang="en-US" sz="1050" i="1" dirty="0" err="1" smtClean="0"/>
              <a:t>Gassman</a:t>
            </a:r>
            <a:r>
              <a:rPr lang="en-US" sz="1050" i="1" dirty="0" smtClean="0"/>
              <a:t> is a frequent speaker for continuing education programs, publishes regularly for Bloomberg BNA Tax &amp; Accounting, Estates and Trusts Magazine, Estate Planning Magazine and </a:t>
            </a:r>
            <a:r>
              <a:rPr lang="en-US" sz="1050" i="1" dirty="0" err="1" smtClean="0"/>
              <a:t>Leimberg</a:t>
            </a:r>
            <a:r>
              <a:rPr lang="en-US" sz="1050" i="1" dirty="0" smtClean="0"/>
              <a:t> Estate Planning Network (LISI).  He holds a law degree and a Masters of Law degree (LL.M.) in Taxation from the University of Florida, and a business degree from Rollins College.  Mr. Gassman is board certified by the Florida Bar Association in Estate Planning and Trust Law, and has the Accredited Estate Planner designation for the National Association of Estate Planners &amp; Councils.  Mr. </a:t>
            </a:r>
            <a:r>
              <a:rPr lang="en-US" sz="1050" i="1" dirty="0" err="1" smtClean="0"/>
              <a:t>Gassman’s</a:t>
            </a:r>
            <a:r>
              <a:rPr lang="en-US" sz="1050" i="1" dirty="0" smtClean="0"/>
              <a:t> email is Agassman@gassmanpa.com.</a:t>
            </a:r>
          </a:p>
          <a:p>
            <a:pPr marL="4763" indent="-4763" algn="just">
              <a:buNone/>
            </a:pPr>
            <a:endParaRPr lang="en-US" sz="1050" i="1" dirty="0" smtClean="0"/>
          </a:p>
          <a:p>
            <a:pPr marL="4763" indent="-4763" algn="just">
              <a:buNone/>
            </a:pPr>
            <a:r>
              <a:rPr lang="en-US" sz="1050" b="1" i="1" dirty="0" smtClean="0"/>
              <a:t>	Thomas J. </a:t>
            </a:r>
            <a:r>
              <a:rPr lang="en-US" sz="1050" b="1" i="1" dirty="0" err="1" smtClean="0"/>
              <a:t>Ellwanger</a:t>
            </a:r>
            <a:r>
              <a:rPr lang="en-US" sz="1050" b="1" i="1" dirty="0" smtClean="0"/>
              <a:t>, J.D.</a:t>
            </a:r>
            <a:r>
              <a:rPr lang="en-US" sz="1050" i="1" dirty="0" smtClean="0"/>
              <a:t>, is a lawyer practicing at the Clearwater, Florida firm of Gassman Law Associates, P.A.  Mr. </a:t>
            </a:r>
            <a:r>
              <a:rPr lang="en-US" sz="1050" i="1" dirty="0" err="1" smtClean="0"/>
              <a:t>Ellwanger</a:t>
            </a:r>
            <a:r>
              <a:rPr lang="en-US" sz="1050" i="1" dirty="0" smtClean="0"/>
              <a:t> received his B.A. in 1970 from Northwestern University and his J.D. with honors in 1974 from the University of Florida College of Law.  His practice areas include estate planning, trust and estate administration, personal tax planning and charitable tax planning.  Mr. </a:t>
            </a:r>
            <a:r>
              <a:rPr lang="en-US" sz="1050" i="1" dirty="0" err="1" smtClean="0"/>
              <a:t>Ellwanger</a:t>
            </a:r>
            <a:r>
              <a:rPr lang="en-US" sz="1050" i="1" dirty="0" smtClean="0"/>
              <a:t> is a member of the American College of Trusts and Estates Council (ACTEC). His email address is tom@gassmanpa.com</a:t>
            </a:r>
            <a:endParaRPr lang="en-US" sz="1050" b="1" i="1" dirty="0" smtClean="0"/>
          </a:p>
          <a:p>
            <a:pPr marL="4763" indent="-4763" algn="just">
              <a:buNone/>
            </a:pPr>
            <a:endParaRPr lang="en-US" sz="1050" dirty="0" smtClean="0"/>
          </a:p>
          <a:p>
            <a:pPr marL="4763" indent="-4763" algn="just">
              <a:buNone/>
            </a:pPr>
            <a:r>
              <a:rPr lang="en-US" sz="1050" i="1" dirty="0" smtClean="0"/>
              <a:t>	</a:t>
            </a:r>
            <a:r>
              <a:rPr lang="en-US" sz="1050" b="1" i="1" dirty="0" smtClean="0"/>
              <a:t>Kenneth J. </a:t>
            </a:r>
            <a:r>
              <a:rPr lang="en-US" sz="1050" b="1" i="1" dirty="0" err="1" smtClean="0"/>
              <a:t>Crotty</a:t>
            </a:r>
            <a:r>
              <a:rPr lang="en-US" sz="1050" b="1" i="1" dirty="0" smtClean="0"/>
              <a:t>, J.D., LL.M. </a:t>
            </a:r>
            <a:r>
              <a:rPr lang="en-US" sz="1050" i="1" dirty="0" smtClean="0"/>
              <a:t>is a partner at the Clearwater, Florida firm of </a:t>
            </a:r>
            <a:r>
              <a:rPr lang="en-US" sz="1050" i="1" dirty="0" err="1" smtClean="0"/>
              <a:t>Gassman</a:t>
            </a:r>
            <a:r>
              <a:rPr lang="en-US" sz="1050" i="1" dirty="0" smtClean="0"/>
              <a:t> Law Associates, P.A., where he practices in the areas of estate tax and trust planning, taxation, physician representation, and corporate and business law.  Mr. </a:t>
            </a:r>
            <a:r>
              <a:rPr lang="en-US" sz="1050" i="1" dirty="0" err="1" smtClean="0"/>
              <a:t>Crotty</a:t>
            </a:r>
            <a:r>
              <a:rPr lang="en-US" sz="1050" i="1" dirty="0" smtClean="0"/>
              <a:t> has co-authored several handbooks that have been published in BNA Tax &amp; Accounting, Estate Planning, Steve </a:t>
            </a:r>
            <a:r>
              <a:rPr lang="en-US" sz="1050" i="1" dirty="0" err="1" smtClean="0"/>
              <a:t>Leimberg’s</a:t>
            </a:r>
            <a:r>
              <a:rPr lang="en-US" sz="1050" i="1" dirty="0" smtClean="0"/>
              <a:t> Estate Planning and Asset Protection Planning Newsletter, Estate Planning magazine, and Practical Tax Strategies.  Mr. </a:t>
            </a:r>
            <a:r>
              <a:rPr lang="en-US" sz="1050" i="1" dirty="0" err="1" smtClean="0"/>
              <a:t>Crotty</a:t>
            </a:r>
            <a:r>
              <a:rPr lang="en-US" sz="1050" i="1" dirty="0" smtClean="0"/>
              <a:t> is also the author of the Limited Liability Company Chapter of the Florida Bar’s Florida Small Business Practice, Seventh Edition.  He, Alan Gassman, and </a:t>
            </a:r>
            <a:r>
              <a:rPr lang="en-US" sz="1050" i="1" dirty="0" err="1" smtClean="0"/>
              <a:t>Chrisopher</a:t>
            </a:r>
            <a:r>
              <a:rPr lang="en-US" sz="1050" i="1" dirty="0" smtClean="0"/>
              <a:t> Denicolo are the co-authors of the BNA book “Estate Tax Planning in 2011 &amp; 2012”.  His email address is </a:t>
            </a:r>
            <a:r>
              <a:rPr lang="en-US" sz="1050" i="1" dirty="0" smtClean="0">
                <a:hlinkClick r:id="rId2"/>
              </a:rPr>
              <a:t>Ken@gassmanpa.com</a:t>
            </a:r>
            <a:r>
              <a:rPr lang="en-US" sz="1050" i="1" dirty="0" smtClean="0"/>
              <a:t>.</a:t>
            </a:r>
          </a:p>
          <a:p>
            <a:pPr marL="4763" indent="-4763" algn="just">
              <a:buNone/>
            </a:pPr>
            <a:endParaRPr lang="en-US" sz="1050" i="1" dirty="0" smtClean="0"/>
          </a:p>
          <a:p>
            <a:pPr marL="4763" indent="-4763" algn="just">
              <a:buNone/>
            </a:pPr>
            <a:r>
              <a:rPr lang="en-US" sz="1050" dirty="0" smtClean="0"/>
              <a:t>	</a:t>
            </a:r>
            <a:r>
              <a:rPr lang="en-US" sz="1050" b="1" i="1" dirty="0" smtClean="0"/>
              <a:t>Christopher Denicolo, J.D., LL.M.</a:t>
            </a:r>
            <a:r>
              <a:rPr lang="en-US" sz="1050" i="1" dirty="0" smtClean="0"/>
              <a:t> is a partner at the Clearwater, Florida law firm of Gassman Law Associates, P.A., where he practices in the areas of estate tax and trust planning, taxation, physician representation, and corporate and business law.  He has co-authored several handbooks that have been featured in Bloomberg BNA Tax &amp; Accounting, Steve </a:t>
            </a:r>
            <a:r>
              <a:rPr lang="en-US" sz="1050" i="1" dirty="0" err="1" smtClean="0"/>
              <a:t>Leimberg’s</a:t>
            </a:r>
            <a:r>
              <a:rPr lang="en-US" sz="1050" i="1" dirty="0" smtClean="0"/>
              <a:t> Estate Planning and Asset Protection Planning Newsletter, and the Florida Bar Journal.  He is also the </a:t>
            </a:r>
            <a:r>
              <a:rPr lang="en-US" sz="1050" i="1" smtClean="0"/>
              <a:t>author of </a:t>
            </a:r>
            <a:r>
              <a:rPr lang="en-US" sz="1050" i="1" dirty="0" smtClean="0"/>
              <a:t>the Federal Income Taxation of the Business Entity Chapter of the Florida Bar’s Small Business Practice, Seventh Edition.  Mr. Denicolo received his B.A. and B.S. degrees from Florida State University, his J.D. from Stetson University College of Law, and his LL.M. (Estate Planning)  from the University of Miami.  His email address is </a:t>
            </a:r>
            <a:r>
              <a:rPr lang="en-US" sz="1050" i="1" dirty="0" smtClean="0">
                <a:hlinkClick r:id="rId3"/>
              </a:rPr>
              <a:t>Christopher@gassmanpa.com</a:t>
            </a:r>
            <a:endParaRPr lang="en-US" sz="1050" i="1" dirty="0" smtClean="0"/>
          </a:p>
          <a:p>
            <a:pPr marL="4763" indent="-4763">
              <a:buNone/>
            </a:pPr>
            <a:endParaRPr lang="en-US" sz="1050" i="1" dirty="0" smtClean="0"/>
          </a:p>
          <a:p>
            <a:pPr marL="4763" indent="-4763">
              <a:buNone/>
            </a:pPr>
            <a:endParaRPr lang="en-US" sz="1050" i="1" dirty="0" smtClean="0"/>
          </a:p>
          <a:p>
            <a:pPr marL="4763" indent="-4763">
              <a:buNone/>
            </a:pPr>
            <a:endParaRPr lang="en-US" sz="1050" i="1" dirty="0" smtClean="0"/>
          </a:p>
          <a:p>
            <a:pPr marL="4763" indent="-4763">
              <a:buNone/>
            </a:pPr>
            <a:endParaRPr lang="en-US" sz="1050" dirty="0"/>
          </a:p>
        </p:txBody>
      </p:sp>
      <p:sp>
        <p:nvSpPr>
          <p:cNvPr id="6" name="Title 1"/>
          <p:cNvSpPr>
            <a:spLocks noGrp="1"/>
          </p:cNvSpPr>
          <p:nvPr>
            <p:ph type="title"/>
          </p:nvPr>
        </p:nvSpPr>
        <p:spPr>
          <a:xfrm>
            <a:off x="0" y="0"/>
            <a:ext cx="9144000" cy="762000"/>
          </a:xfrm>
        </p:spPr>
        <p:txBody>
          <a:bodyPr>
            <a:normAutofit fontScale="90000"/>
          </a:bodyPr>
          <a:lstStyle/>
          <a:p>
            <a:pPr algn="ctr"/>
            <a:r>
              <a:rPr lang="en-US" dirty="0" smtClean="0"/>
              <a:t>Gassman Law Associates, P.A. Lawyer Biographies</a:t>
            </a:r>
            <a:endParaRPr lang="en-US" dirty="0"/>
          </a:p>
        </p:txBody>
      </p:sp>
      <p:sp>
        <p:nvSpPr>
          <p:cNvPr id="8" name="TextBox 7"/>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9" name="TextBox 8"/>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74</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7800" y="361950"/>
            <a:ext cx="6172200" cy="6496050"/>
          </a:xfrm>
          <a:prstGeom prst="rect">
            <a:avLst/>
          </a:prstGeom>
          <a:noFill/>
          <a:ln w="9525">
            <a:noFill/>
            <a:miter lim="800000"/>
            <a:headEnd/>
            <a:tailEnd/>
          </a:ln>
        </p:spPr>
      </p:pic>
      <p:sp>
        <p:nvSpPr>
          <p:cNvPr id="3" name="Title 5"/>
          <p:cNvSpPr txBox="1">
            <a:spLocks/>
          </p:cNvSpPr>
          <p:nvPr/>
        </p:nvSpPr>
        <p:spPr>
          <a:xfrm>
            <a:off x="0" y="0"/>
            <a:ext cx="9144000" cy="758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3">
                    <a:shade val="75000"/>
                  </a:schemeClr>
                </a:solidFill>
                <a:effectLst/>
                <a:uLnTx/>
                <a:uFillTx/>
                <a:latin typeface="+mj-lt"/>
                <a:ea typeface="+mj-ea"/>
                <a:cs typeface="+mj-cs"/>
              </a:rPr>
              <a:t>2013 Income Tax Changes by Tax</a:t>
            </a:r>
            <a:r>
              <a:rPr kumimoji="0" lang="en-US" sz="2000" b="1" i="0" u="none" strike="noStrike" kern="1200" cap="none" spc="0" normalizeH="0" noProof="0" dirty="0" smtClean="0">
                <a:ln>
                  <a:noFill/>
                </a:ln>
                <a:solidFill>
                  <a:schemeClr val="accent3">
                    <a:shade val="75000"/>
                  </a:schemeClr>
                </a:solidFill>
                <a:effectLst/>
                <a:uLnTx/>
                <a:uFillTx/>
                <a:latin typeface="+mj-lt"/>
                <a:ea typeface="+mj-ea"/>
                <a:cs typeface="+mj-cs"/>
              </a:rPr>
              <a:t> Bracket for Married Joint Filers</a:t>
            </a:r>
            <a:endParaRPr kumimoji="0" lang="en-US" sz="20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8</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
        <p:nvSpPr>
          <p:cNvPr id="8" name="Smiley Face 7"/>
          <p:cNvSpPr/>
          <p:nvPr/>
        </p:nvSpPr>
        <p:spPr>
          <a:xfrm>
            <a:off x="2133600" y="4114800"/>
            <a:ext cx="914400" cy="914400"/>
          </a:xfrm>
          <a:prstGeom prst="smileyFace">
            <a:avLst/>
          </a:prstGeom>
          <a:ln w="28575">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7800" y="533400"/>
            <a:ext cx="6172200" cy="6210300"/>
          </a:xfrm>
          <a:prstGeom prst="rect">
            <a:avLst/>
          </a:prstGeom>
          <a:noFill/>
          <a:ln w="9525">
            <a:noFill/>
            <a:miter lim="800000"/>
            <a:headEnd/>
            <a:tailEnd/>
          </a:ln>
        </p:spPr>
      </p:pic>
      <p:sp>
        <p:nvSpPr>
          <p:cNvPr id="3" name="Title 5"/>
          <p:cNvSpPr txBox="1">
            <a:spLocks/>
          </p:cNvSpPr>
          <p:nvPr/>
        </p:nvSpPr>
        <p:spPr>
          <a:xfrm>
            <a:off x="0" y="0"/>
            <a:ext cx="9144000" cy="685800"/>
          </a:xfrm>
          <a:prstGeom prst="rect">
            <a:avLst/>
          </a:prstGeom>
          <a:solidFill>
            <a:schemeClr val="bg1">
              <a:alpha val="99000"/>
            </a:schemeClr>
          </a:solidFill>
          <a:ln>
            <a:solidFill>
              <a:schemeClr val="bg1">
                <a:alpha val="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3">
                    <a:shade val="75000"/>
                  </a:schemeClr>
                </a:solidFill>
                <a:effectLst/>
                <a:uLnTx/>
                <a:uFillTx/>
                <a:latin typeface="+mj-lt"/>
                <a:ea typeface="+mj-ea"/>
                <a:cs typeface="+mj-cs"/>
              </a:rPr>
              <a:t>2013 Income Tax Changes by Tax</a:t>
            </a:r>
            <a:r>
              <a:rPr kumimoji="0" lang="en-US" sz="2000" b="1" i="0" u="none" strike="noStrike" kern="1200" cap="none" spc="0" normalizeH="0" noProof="0" dirty="0" smtClean="0">
                <a:ln>
                  <a:noFill/>
                </a:ln>
                <a:solidFill>
                  <a:schemeClr val="accent3">
                    <a:shade val="75000"/>
                  </a:schemeClr>
                </a:solidFill>
                <a:effectLst/>
                <a:uLnTx/>
                <a:uFillTx/>
                <a:latin typeface="+mj-lt"/>
                <a:ea typeface="+mj-ea"/>
                <a:cs typeface="+mj-cs"/>
              </a:rPr>
              <a:t> Bracket for Head of Household (Single Filers with Dependent)</a:t>
            </a:r>
            <a:endParaRPr kumimoji="0" lang="en-US" sz="2000" b="1"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6" name="TextBox 5"/>
          <p:cNvSpPr txBox="1"/>
          <p:nvPr/>
        </p:nvSpPr>
        <p:spPr>
          <a:xfrm>
            <a:off x="8382000" y="6400800"/>
            <a:ext cx="609600" cy="369332"/>
          </a:xfrm>
          <a:prstGeom prst="rect">
            <a:avLst/>
          </a:prstGeom>
          <a:noFill/>
        </p:spPr>
        <p:txBody>
          <a:bodyPr wrap="square" rtlCol="0">
            <a:spAutoFit/>
          </a:bodyPr>
          <a:lstStyle/>
          <a:p>
            <a:pPr algn="r"/>
            <a:fld id="{3DEE2D50-048D-4A04-96E9-8EFE796E0B9C}" type="slidenum">
              <a:rPr lang="en-US" smtClean="0"/>
              <a:pPr algn="r"/>
              <a:t>9</a:t>
            </a:fld>
            <a:endParaRPr lang="en-US" dirty="0"/>
          </a:p>
        </p:txBody>
      </p:sp>
      <p:sp>
        <p:nvSpPr>
          <p:cNvPr id="7" name="TextBox 6"/>
          <p:cNvSpPr txBox="1"/>
          <p:nvPr/>
        </p:nvSpPr>
        <p:spPr>
          <a:xfrm>
            <a:off x="0" y="6581001"/>
            <a:ext cx="7848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Copyright © 2013 Gassman Law Associates, P.A.               EMAIL YOUR QUESTIONS TO: agassman@gassmanpa.com</a:t>
            </a:r>
            <a:endParaRPr lang="en-US" sz="12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333</TotalTime>
  <Words>11411</Words>
  <Application>Microsoft Office PowerPoint</Application>
  <PresentationFormat>On-screen Show (4:3)</PresentationFormat>
  <Paragraphs>2790</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Civic</vt:lpstr>
      <vt:lpstr>GASSMAN LAW ASSOCIATES, P.A. presents   The Physicians Guide to the  2013 Tax Laws</vt:lpstr>
      <vt:lpstr>Slide 2</vt:lpstr>
      <vt:lpstr>Slide 3</vt:lpstr>
      <vt:lpstr>Slide 4</vt:lpstr>
      <vt:lpstr>Slide 5</vt:lpstr>
      <vt:lpstr>Tax Law is Simple: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New Estate Tax Law Summary </vt:lpstr>
      <vt:lpstr>Slide 22</vt:lpstr>
      <vt:lpstr>The Administration’s Fiscal Year 2013 Revenue Proposals Released by the Department of Treasury February 2012 include the following:</vt:lpstr>
      <vt:lpstr>Slide 24</vt:lpstr>
      <vt:lpstr>Slide 25</vt:lpstr>
      <vt:lpstr>Slide 26</vt:lpstr>
      <vt:lpstr>Slide 27</vt:lpstr>
      <vt:lpstr>Slide 28</vt:lpstr>
      <vt:lpstr>Slide 29</vt:lpstr>
      <vt:lpstr>Slide 30</vt:lpstr>
      <vt:lpstr>Slide 31</vt:lpstr>
      <vt:lpstr>Slide 32</vt:lpstr>
      <vt:lpstr>Slide 33</vt:lpstr>
      <vt:lpstr>Action Checklist for 2013 Estate and Entity/Asset Structuring Update</vt:lpstr>
      <vt:lpstr>Slide 35</vt:lpstr>
      <vt:lpstr>    Follow Up Checklist for presentation entitled: Protecting Medical Practice Assets from Creditors – General Strategies and Common Mistakes.</vt:lpstr>
      <vt:lpstr>Slide 37</vt:lpstr>
      <vt:lpstr>Slide 38</vt:lpstr>
      <vt:lpstr>Slide 39</vt:lpstr>
      <vt:lpstr>Slide 40</vt:lpstr>
      <vt:lpstr>Credit Shelter Trusts vs. Relying on Exemption Portability</vt:lpstr>
      <vt:lpstr>Slide 42</vt:lpstr>
      <vt:lpstr>Slide 43</vt:lpstr>
      <vt:lpstr>Slide 44</vt:lpstr>
      <vt:lpstr>Action Checklist for 2013 Estate and Entity/Asset Structuring Update</vt:lpstr>
      <vt:lpstr>Action Checklist for 2013 Estate and Entity/Asset Structuring Update</vt:lpstr>
      <vt:lpstr>Slide 47</vt:lpstr>
      <vt:lpstr>Slide 48</vt:lpstr>
      <vt:lpstr>Slide 49</vt:lpstr>
      <vt:lpstr>Slide 50</vt:lpstr>
      <vt:lpstr>Slide 51</vt:lpstr>
      <vt:lpstr>Slide 52</vt:lpstr>
      <vt:lpstr>Slide 53</vt:lpstr>
      <vt:lpstr>Slide 54</vt:lpstr>
      <vt:lpstr>Action Checklist for 2013 Estate and Entity/Asset Structuring Update</vt:lpstr>
      <vt:lpstr>Slide 56</vt:lpstr>
      <vt:lpstr>Slide 57</vt:lpstr>
      <vt:lpstr>Slide 58</vt:lpstr>
      <vt:lpstr>Slide 59</vt:lpstr>
      <vt:lpstr>Slide 60</vt:lpstr>
      <vt:lpstr>Slide 61</vt:lpstr>
      <vt:lpstr>QPRT Trust Planning Demonstration</vt:lpstr>
      <vt:lpstr>Slide 63</vt:lpstr>
      <vt:lpstr>Slide 64</vt:lpstr>
      <vt:lpstr>Slide 65</vt:lpstr>
      <vt:lpstr>Slide 66</vt:lpstr>
      <vt:lpstr>Action Checklist for 2013 Estate and Entity/Asset Structuring Update</vt:lpstr>
      <vt:lpstr>Tax Advantaged Assets That Provide Creditor Protection</vt:lpstr>
      <vt:lpstr>Slide 69</vt:lpstr>
      <vt:lpstr>Slide 70</vt:lpstr>
      <vt:lpstr>Slide 71</vt:lpstr>
      <vt:lpstr>Slide 72</vt:lpstr>
      <vt:lpstr>GASSMAN LAW ASSOCIATES, P.A. presents   The Physicians Guide to the  2013 Tax Laws</vt:lpstr>
      <vt:lpstr>Gassman Law Associates, P.A. Lawyer Biographies</vt:lpstr>
    </vt:vector>
  </TitlesOfParts>
  <Company>Gassman bates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GASSMAN LAW ASSOCIATES, P.A. presents   The Physicians Guide to the  2013 Tax Laws</dc:title>
  <dc:creator>Preferred Customer</dc:creator>
  <cp:lastModifiedBy>Preferred Customer</cp:lastModifiedBy>
  <cp:revision>34</cp:revision>
  <dcterms:created xsi:type="dcterms:W3CDTF">2013-02-11T11:25:07Z</dcterms:created>
  <dcterms:modified xsi:type="dcterms:W3CDTF">2013-02-11T19:55:26Z</dcterms:modified>
</cp:coreProperties>
</file>